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385" r:id="rId3"/>
    <p:sldId id="2386" r:id="rId4"/>
    <p:sldId id="2368" r:id="rId5"/>
    <p:sldId id="2381" r:id="rId6"/>
    <p:sldId id="2347" r:id="rId7"/>
    <p:sldId id="2353" r:id="rId8"/>
    <p:sldId id="2348" r:id="rId9"/>
    <p:sldId id="2346" r:id="rId10"/>
    <p:sldId id="2349" r:id="rId11"/>
    <p:sldId id="2350" r:id="rId12"/>
    <p:sldId id="2378" r:id="rId13"/>
    <p:sldId id="2351" r:id="rId14"/>
    <p:sldId id="2379" r:id="rId15"/>
    <p:sldId id="2352" r:id="rId16"/>
    <p:sldId id="2355" r:id="rId17"/>
    <p:sldId id="2380" r:id="rId18"/>
    <p:sldId id="2389" r:id="rId19"/>
    <p:sldId id="2390" r:id="rId20"/>
    <p:sldId id="2382" r:id="rId21"/>
    <p:sldId id="2310" r:id="rId22"/>
    <p:sldId id="2356" r:id="rId23"/>
    <p:sldId id="2358" r:id="rId24"/>
    <p:sldId id="2357" r:id="rId25"/>
    <p:sldId id="2391" r:id="rId26"/>
    <p:sldId id="2311" r:id="rId27"/>
    <p:sldId id="2392" r:id="rId28"/>
    <p:sldId id="2309" r:id="rId29"/>
    <p:sldId id="2360" r:id="rId30"/>
    <p:sldId id="2361" r:id="rId31"/>
    <p:sldId id="2374" r:id="rId32"/>
    <p:sldId id="2363" r:id="rId33"/>
    <p:sldId id="2364" r:id="rId34"/>
    <p:sldId id="2370" r:id="rId35"/>
    <p:sldId id="2371" r:id="rId36"/>
    <p:sldId id="259" r:id="rId37"/>
    <p:sldId id="2339" r:id="rId38"/>
    <p:sldId id="2340" r:id="rId39"/>
    <p:sldId id="2341" r:id="rId40"/>
    <p:sldId id="2383" r:id="rId41"/>
    <p:sldId id="2372" r:id="rId42"/>
    <p:sldId id="2373" r:id="rId43"/>
    <p:sldId id="2365" r:id="rId44"/>
    <p:sldId id="2366" r:id="rId45"/>
    <p:sldId id="2367" r:id="rId46"/>
    <p:sldId id="2317" r:id="rId47"/>
    <p:sldId id="2326" r:id="rId48"/>
    <p:sldId id="2318" r:id="rId49"/>
    <p:sldId id="2319" r:id="rId50"/>
    <p:sldId id="2320" r:id="rId51"/>
    <p:sldId id="2321" r:id="rId52"/>
    <p:sldId id="2388" r:id="rId53"/>
    <p:sldId id="2323" r:id="rId54"/>
    <p:sldId id="2324" r:id="rId55"/>
    <p:sldId id="2325" r:id="rId56"/>
    <p:sldId id="2327" r:id="rId57"/>
    <p:sldId id="2328" r:id="rId58"/>
    <p:sldId id="2331" r:id="rId59"/>
    <p:sldId id="2329" r:id="rId60"/>
    <p:sldId id="2330" r:id="rId61"/>
    <p:sldId id="2393" r:id="rId62"/>
    <p:sldId id="2343" r:id="rId63"/>
    <p:sldId id="2332" r:id="rId64"/>
    <p:sldId id="2333" r:id="rId65"/>
    <p:sldId id="2335" r:id="rId66"/>
    <p:sldId id="2336" r:id="rId67"/>
    <p:sldId id="2334" r:id="rId68"/>
    <p:sldId id="2344" r:id="rId69"/>
    <p:sldId id="234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5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Advanced Topics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1A0BB0BF-7B16-4AC5-B41A-15F3BB12ECE9}">
      <dgm:prSet phldrT="[Text]"/>
      <dgm:spPr>
        <a:solidFill>
          <a:schemeClr val="tx2"/>
        </a:solidFill>
      </dgm:spPr>
      <dgm:t>
        <a:bodyPr/>
        <a:lstStyle/>
        <a:p>
          <a:r>
            <a:rPr lang="en-US"/>
            <a:t>Estimation of Heterogeneous Causal Effects</a:t>
          </a:r>
          <a:endParaRPr lang="en-US" dirty="0"/>
        </a:p>
      </dgm:t>
    </dgm:pt>
    <dgm:pt modelId="{0EA153C7-ED0B-4E90-9E85-6F4CB5AEEB9C}" type="parTrans" cxnId="{FD575962-D4CD-46EB-AA8B-B05AD99C366C}">
      <dgm:prSet/>
      <dgm:spPr/>
      <dgm:t>
        <a:bodyPr/>
        <a:lstStyle/>
        <a:p>
          <a:endParaRPr lang="en-US"/>
        </a:p>
      </dgm:t>
    </dgm:pt>
    <dgm:pt modelId="{E881563A-9711-4D52-B12E-065620688B7E}" type="sibTrans" cxnId="{FD575962-D4CD-46EB-AA8B-B05AD99C366C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CACD6E52-2F0D-4CEC-8BB6-0177D120312B}" type="pres">
      <dgm:prSet presAssocID="{1A0BB0BF-7B16-4AC5-B41A-15F3BB12ECE9}" presName="node" presStyleLbl="node1" presStyleIdx="10" presStyleCnt="12">
        <dgm:presLayoutVars>
          <dgm:bulletEnabled val="1"/>
        </dgm:presLayoutVars>
      </dgm:prSet>
      <dgm:spPr/>
    </dgm:pt>
    <dgm:pt modelId="{5F38FFD5-363C-441F-BD1C-321B6A249299}" type="pres">
      <dgm:prSet presAssocID="{E881563A-9711-4D52-B12E-065620688B7E}" presName="sibTrans" presStyleLbl="sibTrans2D1" presStyleIdx="10" presStyleCnt="11"/>
      <dgm:spPr/>
    </dgm:pt>
    <dgm:pt modelId="{468F567A-8A86-4958-8124-7D39B9C3588D}" type="pres">
      <dgm:prSet presAssocID="{E881563A-9711-4D52-B12E-065620688B7E}" presName="connectorText" presStyleLbl="sibTrans2D1" presStyleIdx="10" presStyleCnt="11"/>
      <dgm:spPr/>
    </dgm:pt>
    <dgm:pt modelId="{741E5167-9599-498D-9E8F-4F7AED7BE6C1}" type="pres">
      <dgm:prSet presAssocID="{9635A717-162A-4432-84FA-F50E069D11A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F32EE526-2D6C-4B2B-95BE-7E7F7CB4F720}" type="presOf" srcId="{E881563A-9711-4D52-B12E-065620688B7E}" destId="{5F38FFD5-363C-441F-BD1C-321B6A249299}" srcOrd="0" destOrd="0" presId="urn:microsoft.com/office/officeart/2005/8/layout/process5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3D21CA5E-A555-4D63-AE45-D61BFB9C01CE}" type="presOf" srcId="{1A0BB0BF-7B16-4AC5-B41A-15F3BB12ECE9}" destId="{CACD6E52-2F0D-4CEC-8BB6-0177D120312B}" srcOrd="0" destOrd="0" presId="urn:microsoft.com/office/officeart/2005/8/layout/process5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FD575962-D4CD-46EB-AA8B-B05AD99C366C}" srcId="{10837E45-CE0C-4AF6-B0AB-8A9BA599909A}" destId="{1A0BB0BF-7B16-4AC5-B41A-15F3BB12ECE9}" srcOrd="10" destOrd="0" parTransId="{0EA153C7-ED0B-4E90-9E85-6F4CB5AEEB9C}" sibTransId="{E881563A-9711-4D52-B12E-065620688B7E}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73DA5CC8-4B82-4694-B422-795C2B28BCBF}" type="presOf" srcId="{E881563A-9711-4D52-B12E-065620688B7E}" destId="{468F567A-8A86-4958-8124-7D39B9C3588D}" srcOrd="1" destOrd="0" presId="urn:microsoft.com/office/officeart/2005/8/layout/process5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D09D5BFA-8647-4524-97D8-6BF7512CB2AA}" srcId="{10837E45-CE0C-4AF6-B0AB-8A9BA599909A}" destId="{9635A717-162A-4432-84FA-F50E069D11AC}" srcOrd="11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837E73FD-9E7E-4F5D-B3A0-BF8DC6C6E3CA}" type="presParOf" srcId="{991CCAB3-0275-4BB2-B40C-5F2AED018D7A}" destId="{CACD6E52-2F0D-4CEC-8BB6-0177D120312B}" srcOrd="20" destOrd="0" presId="urn:microsoft.com/office/officeart/2005/8/layout/process5"/>
    <dgm:cxn modelId="{AF823C6C-717B-4AB5-9A79-5B9A9DAC9DA6}" type="presParOf" srcId="{991CCAB3-0275-4BB2-B40C-5F2AED018D7A}" destId="{5F38FFD5-363C-441F-BD1C-321B6A249299}" srcOrd="21" destOrd="0" presId="urn:microsoft.com/office/officeart/2005/8/layout/process5"/>
    <dgm:cxn modelId="{B4518260-93AF-46DB-8FFA-FAFF796E13EA}" type="presParOf" srcId="{5F38FFD5-363C-441F-BD1C-321B6A249299}" destId="{468F567A-8A86-4958-8124-7D39B9C3588D}" srcOrd="0" destOrd="0" presId="urn:microsoft.com/office/officeart/2005/8/layout/process5"/>
    <dgm:cxn modelId="{E4E4F843-2785-4A5D-964E-D39A4D810B92}" type="presParOf" srcId="{991CCAB3-0275-4BB2-B40C-5F2AED018D7A}" destId="{741E5167-9599-498D-9E8F-4F7AED7BE6C1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Advanced Topics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D526ED57-CB5B-46EB-BD9A-B18152240867}">
      <dgm:prSet phldrT="[Text]"/>
      <dgm:spPr>
        <a:solidFill>
          <a:schemeClr val="bg2"/>
        </a:solidFill>
      </dgm:spPr>
      <dgm:t>
        <a:bodyPr/>
        <a:lstStyle/>
        <a:p>
          <a:r>
            <a:rPr lang="en-US"/>
            <a:t>Estimation of Heterogeneous Causal Effects</a:t>
          </a:r>
          <a:endParaRPr lang="en-US" dirty="0"/>
        </a:p>
      </dgm:t>
    </dgm:pt>
    <dgm:pt modelId="{26991708-98AD-4945-A6E5-55D6A5475CFA}" type="parTrans" cxnId="{BA61C637-576A-4877-A0EF-9B7F751EFB47}">
      <dgm:prSet/>
      <dgm:spPr/>
      <dgm:t>
        <a:bodyPr/>
        <a:lstStyle/>
        <a:p>
          <a:endParaRPr lang="en-US"/>
        </a:p>
      </dgm:t>
    </dgm:pt>
    <dgm:pt modelId="{35231D8F-A559-4C9C-AD50-2D31194CB621}" type="sibTrans" cxnId="{BA61C637-576A-4877-A0EF-9B7F751EFB47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0EE7A650-7582-4BDE-A56E-134C1A899020}" type="pres">
      <dgm:prSet presAssocID="{D526ED57-CB5B-46EB-BD9A-B18152240867}" presName="node" presStyleLbl="node1" presStyleIdx="10" presStyleCnt="12">
        <dgm:presLayoutVars>
          <dgm:bulletEnabled val="1"/>
        </dgm:presLayoutVars>
      </dgm:prSet>
      <dgm:spPr/>
    </dgm:pt>
    <dgm:pt modelId="{0DC9F036-E061-4AF1-85B2-EADB29227B48}" type="pres">
      <dgm:prSet presAssocID="{35231D8F-A559-4C9C-AD50-2D31194CB621}" presName="sibTrans" presStyleLbl="sibTrans2D1" presStyleIdx="10" presStyleCnt="11"/>
      <dgm:spPr/>
    </dgm:pt>
    <dgm:pt modelId="{9FACE4F0-ADB1-45DA-B5FC-6FD4404111BE}" type="pres">
      <dgm:prSet presAssocID="{35231D8F-A559-4C9C-AD50-2D31194CB621}" presName="connectorText" presStyleLbl="sibTrans2D1" presStyleIdx="10" presStyleCnt="11"/>
      <dgm:spPr/>
    </dgm:pt>
    <dgm:pt modelId="{741E5167-9599-498D-9E8F-4F7AED7BE6C1}" type="pres">
      <dgm:prSet presAssocID="{9635A717-162A-4432-84FA-F50E069D11A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BA61C637-576A-4877-A0EF-9B7F751EFB47}" srcId="{10837E45-CE0C-4AF6-B0AB-8A9BA599909A}" destId="{D526ED57-CB5B-46EB-BD9A-B18152240867}" srcOrd="10" destOrd="0" parTransId="{26991708-98AD-4945-A6E5-55D6A5475CFA}" sibTransId="{35231D8F-A559-4C9C-AD50-2D31194CB621}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120E24D7-F3AA-4123-9678-4A00E7BFD86D}" type="presOf" srcId="{35231D8F-A559-4C9C-AD50-2D31194CB621}" destId="{9FACE4F0-ADB1-45DA-B5FC-6FD4404111BE}" srcOrd="1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62F0B0E4-CAF1-4548-9029-F7A1928C6A01}" type="presOf" srcId="{D526ED57-CB5B-46EB-BD9A-B18152240867}" destId="{0EE7A650-7582-4BDE-A56E-134C1A899020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7612F1EE-1A00-4903-B066-CB8A09E3F28B}" type="presOf" srcId="{35231D8F-A559-4C9C-AD50-2D31194CB621}" destId="{0DC9F036-E061-4AF1-85B2-EADB29227B48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D09D5BFA-8647-4524-97D8-6BF7512CB2AA}" srcId="{10837E45-CE0C-4AF6-B0AB-8A9BA599909A}" destId="{9635A717-162A-4432-84FA-F50E069D11AC}" srcOrd="11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F81AF3D3-F97A-4FCF-86BA-8D95B3374222}" type="presParOf" srcId="{991CCAB3-0275-4BB2-B40C-5F2AED018D7A}" destId="{0EE7A650-7582-4BDE-A56E-134C1A899020}" srcOrd="20" destOrd="0" presId="urn:microsoft.com/office/officeart/2005/8/layout/process5"/>
    <dgm:cxn modelId="{73661DB5-E01C-44EF-82F4-4994531A27B1}" type="presParOf" srcId="{991CCAB3-0275-4BB2-B40C-5F2AED018D7A}" destId="{0DC9F036-E061-4AF1-85B2-EADB29227B48}" srcOrd="21" destOrd="0" presId="urn:microsoft.com/office/officeart/2005/8/layout/process5"/>
    <dgm:cxn modelId="{03C019B6-57E4-47A3-BAAF-385C82091F2D}" type="presParOf" srcId="{0DC9F036-E061-4AF1-85B2-EADB29227B48}" destId="{9FACE4F0-ADB1-45DA-B5FC-6FD4404111BE}" srcOrd="0" destOrd="0" presId="urn:microsoft.com/office/officeart/2005/8/layout/process5"/>
    <dgm:cxn modelId="{E4E4F843-2785-4A5D-964E-D39A4D810B92}" type="presParOf" srcId="{991CCAB3-0275-4BB2-B40C-5F2AED018D7A}" destId="{741E5167-9599-498D-9E8F-4F7AED7BE6C1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Potential Outcomes and Conditional </a:t>
          </a:r>
          <a:r>
            <a:rPr lang="en-US" sz="1200" kern="1200" dirty="0" err="1"/>
            <a:t>Ignorability</a:t>
          </a:r>
          <a:endParaRPr lang="en-US" sz="12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4154845"/>
        <a:ext cx="231757" cy="232382"/>
      </dsp:txXfrm>
    </dsp:sp>
    <dsp:sp modelId="{CACD6E52-2F0D-4CEC-8BB6-0177D120312B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Estimation of Heterogeneous Causal Effects</a:t>
          </a:r>
          <a:endParaRPr lang="en-US" sz="1200" kern="1200" dirty="0"/>
        </a:p>
      </dsp:txBody>
      <dsp:txXfrm>
        <a:off x="4403784" y="3829969"/>
        <a:ext cx="1506815" cy="882133"/>
      </dsp:txXfrm>
    </dsp:sp>
    <dsp:sp modelId="{5F38FFD5-363C-441F-BD1C-321B6A249299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Advanced Topics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Potential Outcomes and Conditional </a:t>
          </a:r>
          <a:r>
            <a:rPr lang="en-US" sz="1200" kern="1200" dirty="0" err="1"/>
            <a:t>Ignorability</a:t>
          </a:r>
          <a:endParaRPr lang="en-US" sz="12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4154845"/>
        <a:ext cx="231757" cy="232382"/>
      </dsp:txXfrm>
    </dsp:sp>
    <dsp:sp modelId="{0EE7A650-7582-4BDE-A56E-134C1A899020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Estimation of Heterogeneous Causal Effects</a:t>
          </a:r>
          <a:endParaRPr lang="en-US" sz="1200" kern="1200" dirty="0"/>
        </a:p>
      </dsp:txBody>
      <dsp:txXfrm>
        <a:off x="4403784" y="3829969"/>
        <a:ext cx="1506815" cy="882133"/>
      </dsp:txXfrm>
    </dsp:sp>
    <dsp:sp modelId="{0DC9F036-E061-4AF1-85B2-EADB29227B48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Advanced Topics</a:t>
          </a:r>
        </a:p>
      </dsp:txBody>
      <dsp:txXfrm>
        <a:off x="6590168" y="3829969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FD816-5E2C-4B7B-92F4-B86210728FD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BC972-2130-41A6-AB96-C0D843A0C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4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B951-19EA-7E79-E767-EBD4249CC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7A5F0-DBEA-A0E7-5442-52C7FC4C5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A64-5F41-CA48-3418-DA99D275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CD14-C62E-7EEC-A28A-97EDE6D0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0503-69FF-3484-0A59-8B49D451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CA70-754E-2027-2304-188F0E40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69D72-E478-7B37-86AE-97BAF33EE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463E0-0B0B-7E61-9C14-8F79F2BE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24E4-0DE0-0246-0F43-CAE57365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7761-4D2B-8EFA-E0FE-36136506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5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3F714-27C5-0BAA-530C-3F27341C9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FFA17-1120-52EB-A0D2-2EF15E64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D8C-2E81-BAA2-3729-25C0B6726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30AF3-1D6F-42AC-102E-9E394219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93CC-CD9D-ED89-96FD-1497A84A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6128-4C7F-4369-0967-34D86514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E2003-2BF2-17E1-50E3-4AF45137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8749-1040-0DFC-D143-0742868C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68BB-DA83-9D8C-4DAA-3DAADDC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6A8AE-19F9-7A39-8A23-4B280D2F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6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91FB-C94C-2E3C-353F-7E9799EB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6239-CEB8-9ADD-EE92-956420B17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28DD-1CB6-3618-0884-3F177EB7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40D51-881E-3575-2441-63617111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5C807-9FD1-0B87-DBB9-5F0B2E3D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EC5C-12E8-B78F-F5EC-BE2AA4AF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701A-8205-8CF2-7CF3-4629680E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5EA3-D8D1-1F62-0D25-C51B9737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CF801-43D8-377C-39EE-4E941997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9354F-71A3-6A57-EA88-D35D2BAC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82A2B-B6CC-B769-B313-B324A93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6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8A74-6969-78C0-BEA1-4FB12AE9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456B-9EF1-2464-CB16-70924F65B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FDF5A-C0AE-D1D1-155B-D3280BB3C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08134-0CC5-862E-9383-5A76E3A15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DA247-F6FB-24A5-726F-909C79BFE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2A93B-C0BD-91FB-F21E-C61552C6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A04A3-8500-6258-1DF5-ECFAD17E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3D9C8-70E8-0E77-AD58-EE2209EC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9ECF-9365-6E92-7FB5-2DAC04DB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D9BBB-19BB-A2C7-B4D7-477C0D6A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3B15-F68A-F76F-A9F4-BB24AE2B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11515-70BA-B9BB-654F-853A575B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417E1-8378-527D-B594-99DD7EF1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6405C-D44D-F9F0-4A82-6270504D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B7B5A-8F76-0745-08D6-5CA5E490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09C4-A6F7-7ABB-5FA2-2C9741EA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4F363-3474-F6C9-1FA1-0F5F714A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5BBDF-5822-B9F5-A753-5E54870D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D034-0518-8B00-37BB-E4C124B4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27F4-5B1F-72CE-80C9-E8CD0F54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440CF-A182-117E-D7D6-B5C98DA7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4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BA8A-1BE2-78E4-879F-ECD8FE82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2F0EF3-143E-65F4-5110-A372B749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BA66-7AF2-3DFE-10C9-4738C9057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B4716-F6F7-C6B6-B7A4-3BA2EE4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4697F-226C-49CC-8C7E-BDBBF6F2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CFB87-A8DD-B9D1-D48A-1B746B0B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B4FA0-1F6F-8E71-F999-0A4625B0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55A1C-23A7-9397-DF12-B65EC56DB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F9F4-9D26-AA1A-2888-02B09B1B9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1F8FF-09E7-4B5C-8862-7811D1FC99A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16564-C1A3-DC74-CE34-1B6EF2661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2516-C0E6-A91B-1A3F-F48070194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7.png"/><Relationship Id="rId5" Type="http://schemas.openxmlformats.org/officeDocument/2006/relationships/image" Target="../media/image41.svg"/><Relationship Id="rId10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10" Type="http://schemas.openxmlformats.org/officeDocument/2006/relationships/image" Target="../media/image37.png"/><Relationship Id="rId4" Type="http://schemas.openxmlformats.org/officeDocument/2006/relationships/image" Target="../media/image41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sv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1drv.ms/b/s!AuRxCGEOCRKGldwfb-_609w0kG6LRA?e=81Nd3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37.png"/><Relationship Id="rId5" Type="http://schemas.openxmlformats.org/officeDocument/2006/relationships/image" Target="../media/image57.png"/><Relationship Id="rId10" Type="http://schemas.openxmlformats.org/officeDocument/2006/relationships/image" Target="../media/image36.png"/><Relationship Id="rId4" Type="http://schemas.openxmlformats.org/officeDocument/2006/relationships/image" Target="../media/image41.sv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63.png"/><Relationship Id="rId12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39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Relationship Id="rId1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3.png"/><Relationship Id="rId1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65.png"/><Relationship Id="rId12" Type="http://schemas.openxmlformats.org/officeDocument/2006/relationships/image" Target="../media/image37.png"/><Relationship Id="rId17" Type="http://schemas.openxmlformats.org/officeDocument/2006/relationships/image" Target="../media/image57.png"/><Relationship Id="rId2" Type="http://schemas.openxmlformats.org/officeDocument/2006/relationships/image" Target="../media/image3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36.pn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39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3" Type="http://schemas.openxmlformats.org/officeDocument/2006/relationships/image" Target="../media/image67.png"/><Relationship Id="rId7" Type="http://schemas.openxmlformats.org/officeDocument/2006/relationships/image" Target="../media/image30.svg"/><Relationship Id="rId12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59.png"/><Relationship Id="rId5" Type="http://schemas.openxmlformats.org/officeDocument/2006/relationships/image" Target="../media/image22.svg"/><Relationship Id="rId10" Type="http://schemas.openxmlformats.org/officeDocument/2006/relationships/image" Target="../media/image41.svg"/><Relationship Id="rId4" Type="http://schemas.openxmlformats.org/officeDocument/2006/relationships/image" Target="../media/image21.png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30.svg"/><Relationship Id="rId12" Type="http://schemas.openxmlformats.org/officeDocument/2006/relationships/image" Target="../media/image47.svg"/><Relationship Id="rId17" Type="http://schemas.openxmlformats.org/officeDocument/2006/relationships/image" Target="../media/image58.png"/><Relationship Id="rId2" Type="http://schemas.openxmlformats.org/officeDocument/2006/relationships/image" Target="../media/image6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6.png"/><Relationship Id="rId5" Type="http://schemas.openxmlformats.org/officeDocument/2006/relationships/image" Target="../media/image22.svg"/><Relationship Id="rId15" Type="http://schemas.openxmlformats.org/officeDocument/2006/relationships/image" Target="../media/image60.png"/><Relationship Id="rId10" Type="http://schemas.openxmlformats.org/officeDocument/2006/relationships/image" Target="../media/image41.svg"/><Relationship Id="rId4" Type="http://schemas.openxmlformats.org/officeDocument/2006/relationships/image" Target="../media/image21.png"/><Relationship Id="rId9" Type="http://schemas.openxmlformats.org/officeDocument/2006/relationships/image" Target="../media/image40.png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7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58.png"/><Relationship Id="rId5" Type="http://schemas.openxmlformats.org/officeDocument/2006/relationships/image" Target="../media/image69.png"/><Relationship Id="rId10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5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77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10" Type="http://schemas.openxmlformats.org/officeDocument/2006/relationships/image" Target="../media/image71.jpeg"/><Relationship Id="rId4" Type="http://schemas.openxmlformats.org/officeDocument/2006/relationships/image" Target="../media/image41.svg"/><Relationship Id="rId9" Type="http://schemas.openxmlformats.org/officeDocument/2006/relationships/image" Target="../media/image70.jpeg"/><Relationship Id="rId1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3.png"/><Relationship Id="rId3" Type="http://schemas.openxmlformats.org/officeDocument/2006/relationships/image" Target="../media/image40.png"/><Relationship Id="rId7" Type="http://schemas.openxmlformats.org/officeDocument/2006/relationships/image" Target="../media/image78.png"/><Relationship Id="rId12" Type="http://schemas.openxmlformats.org/officeDocument/2006/relationships/image" Target="../media/image77.png"/><Relationship Id="rId17" Type="http://schemas.openxmlformats.org/officeDocument/2006/relationships/image" Target="../media/image58.png"/><Relationship Id="rId2" Type="http://schemas.openxmlformats.org/officeDocument/2006/relationships/image" Target="../media/image68.jpe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71.jpe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70.jpeg"/><Relationship Id="rId4" Type="http://schemas.openxmlformats.org/officeDocument/2006/relationships/image" Target="../media/image41.svg"/><Relationship Id="rId9" Type="http://schemas.openxmlformats.org/officeDocument/2006/relationships/image" Target="../media/image69.png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37.png"/><Relationship Id="rId4" Type="http://schemas.openxmlformats.org/officeDocument/2006/relationships/image" Target="../media/image41.svg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8.png"/><Relationship Id="rId5" Type="http://schemas.openxmlformats.org/officeDocument/2006/relationships/image" Target="../media/image3.png"/><Relationship Id="rId10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79.png"/><Relationship Id="rId12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37.png"/><Relationship Id="rId5" Type="http://schemas.openxmlformats.org/officeDocument/2006/relationships/image" Target="../media/image74.png"/><Relationship Id="rId15" Type="http://schemas.openxmlformats.org/officeDocument/2006/relationships/image" Target="../media/image58.png"/><Relationship Id="rId10" Type="http://schemas.openxmlformats.org/officeDocument/2006/relationships/image" Target="../media/image36.png"/><Relationship Id="rId4" Type="http://schemas.openxmlformats.org/officeDocument/2006/relationships/image" Target="../media/image41.svg"/><Relationship Id="rId9" Type="http://schemas.openxmlformats.org/officeDocument/2006/relationships/image" Target="../media/image3.png"/><Relationship Id="rId1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12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8.png"/><Relationship Id="rId5" Type="http://schemas.openxmlformats.org/officeDocument/2006/relationships/image" Target="../media/image81.png"/><Relationship Id="rId10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83.png"/><Relationship Id="rId5" Type="http://schemas.openxmlformats.org/officeDocument/2006/relationships/image" Target="../media/image36.png"/><Relationship Id="rId10" Type="http://schemas.openxmlformats.org/officeDocument/2006/relationships/image" Target="../media/image58.png"/><Relationship Id="rId4" Type="http://schemas.openxmlformats.org/officeDocument/2006/relationships/image" Target="../media/image41.svg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7.svg"/><Relationship Id="rId21" Type="http://schemas.openxmlformats.org/officeDocument/2006/relationships/image" Target="../media/image24.svg"/><Relationship Id="rId34" Type="http://schemas.openxmlformats.org/officeDocument/2006/relationships/image" Target="../media/image3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5.sv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33.sv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1EFF-ED83-B1C0-CCDE-1C63793C0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MS&amp;E228: Lecture 2</a:t>
            </a:r>
            <a:br>
              <a:rPr lang="en-US" dirty="0"/>
            </a:br>
            <a:r>
              <a:rPr lang="en-US" dirty="0"/>
              <a:t>Causality via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A838A-3E73-B587-785B-A415C1203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68879"/>
          </a:xfrm>
        </p:spPr>
        <p:txBody>
          <a:bodyPr>
            <a:normAutofit/>
          </a:bodyPr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Management Science and Engineering</a:t>
            </a:r>
          </a:p>
          <a:p>
            <a:r>
              <a:rPr lang="en-US" dirty="0"/>
              <a:t>(by courtesy) Computer Science and Electrical Engineering</a:t>
            </a:r>
          </a:p>
          <a:p>
            <a:r>
              <a:rPr lang="en-US" dirty="0"/>
              <a:t>Institute for Computational and Mathematical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53333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C086557-8BA3-4F5A-6D25-DF1880AB3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DAAF9A1-C76D-07D5-174F-675C6C94B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68" y="1699184"/>
            <a:ext cx="2460591" cy="161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109" name="Picture 108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0CD4C0C-C2CD-368F-6AC8-4149553A9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2B9F647-1805-3CAA-3285-4E61B5E90D91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1835E7-0062-0FDE-F49D-73A4329828EE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AF6BEDB-BB12-75C4-634F-3B267688328D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141071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66E6D6C-B3AF-B074-3CE9-DD63AE4C0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7C141B39-0961-1C32-89F8-B0D291870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20DE3F-B0A3-D7AF-F6EA-DE15C35330DB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22343-B38F-EED5-6C23-4AF13A5B8325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F6391E-E63F-AAA7-E806-46D49D6AA6D8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DB21483-64B3-2A57-6420-81FA138B7101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5" name="Picture 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B8DB1C0-B095-80DE-3CDD-6E9627F86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30826D6-E3F7-10F8-CCBA-CC2009C02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68" y="1699184"/>
            <a:ext cx="2460591" cy="16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A23CF2C-937D-42D6-7B3F-7E9B7DB3C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69" y="1583111"/>
            <a:ext cx="2460591" cy="191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pic>
        <p:nvPicPr>
          <p:cNvPr id="106" name="Graphic 105" descr="Dollar with solid fill">
            <a:extLst>
              <a:ext uri="{FF2B5EF4-FFF2-40B4-BE49-F238E27FC236}">
                <a16:creationId xmlns:a16="http://schemas.microsoft.com/office/drawing/2014/main" id="{9C0689D8-43D0-B8A0-2BAF-255BEC0E1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8204" y="1612489"/>
            <a:ext cx="309486" cy="309486"/>
          </a:xfrm>
          <a:prstGeom prst="rect">
            <a:avLst/>
          </a:prstGeom>
        </p:spPr>
      </p:pic>
      <p:pic>
        <p:nvPicPr>
          <p:cNvPr id="107" name="Graphic 106" descr="Dollar with solid fill">
            <a:extLst>
              <a:ext uri="{FF2B5EF4-FFF2-40B4-BE49-F238E27FC236}">
                <a16:creationId xmlns:a16="http://schemas.microsoft.com/office/drawing/2014/main" id="{2340ED83-8011-AA80-1AAD-F1EB4B82C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6674" y="1921179"/>
            <a:ext cx="309486" cy="309486"/>
          </a:xfrm>
          <a:prstGeom prst="rect">
            <a:avLst/>
          </a:prstGeom>
        </p:spPr>
      </p:pic>
      <p:pic>
        <p:nvPicPr>
          <p:cNvPr id="108" name="Graphic 107" descr="Dollar with solid fill">
            <a:extLst>
              <a:ext uri="{FF2B5EF4-FFF2-40B4-BE49-F238E27FC236}">
                <a16:creationId xmlns:a16="http://schemas.microsoft.com/office/drawing/2014/main" id="{E49F62D9-AE9D-3281-7395-5C4F00F7E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2390" y="1576759"/>
            <a:ext cx="309486" cy="309486"/>
          </a:xfrm>
          <a:prstGeom prst="rect">
            <a:avLst/>
          </a:prstGeom>
        </p:spPr>
      </p:pic>
      <p:pic>
        <p:nvPicPr>
          <p:cNvPr id="109" name="Graphic 108" descr="Dollar with solid fill">
            <a:extLst>
              <a:ext uri="{FF2B5EF4-FFF2-40B4-BE49-F238E27FC236}">
                <a16:creationId xmlns:a16="http://schemas.microsoft.com/office/drawing/2014/main" id="{695A4245-076A-3D5F-BB75-7149EC9CD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9103" y="2670312"/>
            <a:ext cx="309486" cy="309486"/>
          </a:xfrm>
          <a:prstGeom prst="rect">
            <a:avLst/>
          </a:prstGeom>
        </p:spPr>
      </p:pic>
      <p:pic>
        <p:nvPicPr>
          <p:cNvPr id="110" name="Graphic 109" descr="Dollar with solid fill">
            <a:extLst>
              <a:ext uri="{FF2B5EF4-FFF2-40B4-BE49-F238E27FC236}">
                <a16:creationId xmlns:a16="http://schemas.microsoft.com/office/drawing/2014/main" id="{2C6A3F57-5D6B-53F4-EEE1-13B6D8B8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1371" y="3102080"/>
            <a:ext cx="309486" cy="309486"/>
          </a:xfrm>
          <a:prstGeom prst="rect">
            <a:avLst/>
          </a:prstGeom>
        </p:spPr>
      </p:pic>
      <p:pic>
        <p:nvPicPr>
          <p:cNvPr id="111" name="Graphic 110" descr="Dollar with solid fill">
            <a:extLst>
              <a:ext uri="{FF2B5EF4-FFF2-40B4-BE49-F238E27FC236}">
                <a16:creationId xmlns:a16="http://schemas.microsoft.com/office/drawing/2014/main" id="{C81F71A6-EF4F-CB53-896A-C75F50F9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6476" y="2711625"/>
            <a:ext cx="309486" cy="309486"/>
          </a:xfrm>
          <a:prstGeom prst="rect">
            <a:avLst/>
          </a:prstGeom>
        </p:spPr>
      </p:pic>
      <p:pic>
        <p:nvPicPr>
          <p:cNvPr id="112" name="Graphic 111" descr="Dollar with solid fill">
            <a:extLst>
              <a:ext uri="{FF2B5EF4-FFF2-40B4-BE49-F238E27FC236}">
                <a16:creationId xmlns:a16="http://schemas.microsoft.com/office/drawing/2014/main" id="{CD6B9269-2F7F-2BE6-25D1-7EDCD8BBD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4232" y="2612577"/>
            <a:ext cx="309486" cy="309486"/>
          </a:xfrm>
          <a:prstGeom prst="rect">
            <a:avLst/>
          </a:prstGeom>
        </p:spPr>
      </p:pic>
      <p:pic>
        <p:nvPicPr>
          <p:cNvPr id="113" name="Graphic 112" descr="Dollar with solid fill">
            <a:extLst>
              <a:ext uri="{FF2B5EF4-FFF2-40B4-BE49-F238E27FC236}">
                <a16:creationId xmlns:a16="http://schemas.microsoft.com/office/drawing/2014/main" id="{574C1082-DF7B-C89B-A361-0BA05F3B7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2109" y="2485398"/>
            <a:ext cx="309486" cy="309486"/>
          </a:xfrm>
          <a:prstGeom prst="rect">
            <a:avLst/>
          </a:prstGeom>
        </p:spPr>
      </p:pic>
      <p:pic>
        <p:nvPicPr>
          <p:cNvPr id="114" name="Graphic 113" descr="Dollar with solid fill">
            <a:extLst>
              <a:ext uri="{FF2B5EF4-FFF2-40B4-BE49-F238E27FC236}">
                <a16:creationId xmlns:a16="http://schemas.microsoft.com/office/drawing/2014/main" id="{C77FEB5A-7E92-46D0-DBE0-CB61B703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0104" y="2541832"/>
            <a:ext cx="309486" cy="309486"/>
          </a:xfrm>
          <a:prstGeom prst="rect">
            <a:avLst/>
          </a:prstGeom>
        </p:spPr>
      </p:pic>
      <p:pic>
        <p:nvPicPr>
          <p:cNvPr id="115" name="Graphic 114" descr="Dollar with solid fill">
            <a:extLst>
              <a:ext uri="{FF2B5EF4-FFF2-40B4-BE49-F238E27FC236}">
                <a16:creationId xmlns:a16="http://schemas.microsoft.com/office/drawing/2014/main" id="{A77F4FA5-102E-7FF9-8B11-1AA1136AB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8378" y="2916582"/>
            <a:ext cx="309486" cy="309486"/>
          </a:xfrm>
          <a:prstGeom prst="rect">
            <a:avLst/>
          </a:prstGeom>
        </p:spPr>
      </p:pic>
      <p:pic>
        <p:nvPicPr>
          <p:cNvPr id="116" name="Graphic 115" descr="Dollar with solid fill">
            <a:extLst>
              <a:ext uri="{FF2B5EF4-FFF2-40B4-BE49-F238E27FC236}">
                <a16:creationId xmlns:a16="http://schemas.microsoft.com/office/drawing/2014/main" id="{8294B000-CFE0-4F55-A3A2-85024F19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4804" y="3178669"/>
            <a:ext cx="309486" cy="309486"/>
          </a:xfrm>
          <a:prstGeom prst="rect">
            <a:avLst/>
          </a:prstGeom>
        </p:spPr>
      </p:pic>
      <p:pic>
        <p:nvPicPr>
          <p:cNvPr id="117" name="Graphic 116" descr="Dollar with solid fill">
            <a:extLst>
              <a:ext uri="{FF2B5EF4-FFF2-40B4-BE49-F238E27FC236}">
                <a16:creationId xmlns:a16="http://schemas.microsoft.com/office/drawing/2014/main" id="{F35A8571-BC4D-BA52-F319-5070F81BC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0264" y="2619895"/>
            <a:ext cx="309486" cy="309486"/>
          </a:xfrm>
          <a:prstGeom prst="rect">
            <a:avLst/>
          </a:prstGeom>
        </p:spPr>
      </p:pic>
      <p:pic>
        <p:nvPicPr>
          <p:cNvPr id="7168" name="Picture 716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080B16D-187D-5D5C-04EE-F5572B9E8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pic>
        <p:nvPicPr>
          <p:cNvPr id="7169" name="Picture 2">
            <a:extLst>
              <a:ext uri="{FF2B5EF4-FFF2-40B4-BE49-F238E27FC236}">
                <a16:creationId xmlns:a16="http://schemas.microsoft.com/office/drawing/2014/main" id="{3B112DCC-40A6-D292-F7EE-D2D2EEE87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71" name="Oval 7170">
            <a:extLst>
              <a:ext uri="{FF2B5EF4-FFF2-40B4-BE49-F238E27FC236}">
                <a16:creationId xmlns:a16="http://schemas.microsoft.com/office/drawing/2014/main" id="{BD650D4F-EFD7-B0B8-7461-8A6C9D41BFFB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sp>
        <p:nvSpPr>
          <p:cNvPr id="7183" name="TextBox 7182">
            <a:extLst>
              <a:ext uri="{FF2B5EF4-FFF2-40B4-BE49-F238E27FC236}">
                <a16:creationId xmlns:a16="http://schemas.microsoft.com/office/drawing/2014/main" id="{392283BB-6552-AE07-9D05-8441C935B6BA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7184" name="TextBox 7183">
            <a:extLst>
              <a:ext uri="{FF2B5EF4-FFF2-40B4-BE49-F238E27FC236}">
                <a16:creationId xmlns:a16="http://schemas.microsoft.com/office/drawing/2014/main" id="{C2F37424-6557-B32E-9014-DC77C4829496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7185" name="TextBox 7184">
            <a:extLst>
              <a:ext uri="{FF2B5EF4-FFF2-40B4-BE49-F238E27FC236}">
                <a16:creationId xmlns:a16="http://schemas.microsoft.com/office/drawing/2014/main" id="{D70C84D3-215D-F85A-915D-617B432DF5D3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5" name="Picture 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2CEA67A-5A3B-BC87-8149-C510A4110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1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F8B90120-8C97-2CEF-D955-DC10E0BE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pic>
        <p:nvPicPr>
          <p:cNvPr id="7168" name="Picture 716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080B16D-187D-5D5C-04EE-F5572B9E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pic>
        <p:nvPicPr>
          <p:cNvPr id="7169" name="Picture 2">
            <a:extLst>
              <a:ext uri="{FF2B5EF4-FFF2-40B4-BE49-F238E27FC236}">
                <a16:creationId xmlns:a16="http://schemas.microsoft.com/office/drawing/2014/main" id="{3B112DCC-40A6-D292-F7EE-D2D2EEE87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71" name="Oval 7170">
            <a:extLst>
              <a:ext uri="{FF2B5EF4-FFF2-40B4-BE49-F238E27FC236}">
                <a16:creationId xmlns:a16="http://schemas.microsoft.com/office/drawing/2014/main" id="{BD650D4F-EFD7-B0B8-7461-8A6C9D41BFFB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89BC5025-FC3B-BCAE-0CBA-AF1B03E6940E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19CCDF27-09EF-6675-1B2F-747054D7B7AA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70678003-83EC-AC3F-9D7A-C3824D2E406D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26150B21-988B-6AF6-F487-6AAFA8AD8B96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4BBA5584-44B2-3AC6-3AC0-3FB9F1051B16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D72D3AF-76D0-3DA9-7CFA-53FC79312BA1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Graphic 7179" descr="Dollar with solid fill">
            <a:extLst>
              <a:ext uri="{FF2B5EF4-FFF2-40B4-BE49-F238E27FC236}">
                <a16:creationId xmlns:a16="http://schemas.microsoft.com/office/drawing/2014/main" id="{9D7E84CB-CA4D-90BB-F514-64CD667F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7181" name="TextBox 7180">
            <a:extLst>
              <a:ext uri="{FF2B5EF4-FFF2-40B4-BE49-F238E27FC236}">
                <a16:creationId xmlns:a16="http://schemas.microsoft.com/office/drawing/2014/main" id="{69F1A57B-D6B2-4C09-03A1-2103B049E93E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D5B5271A-128F-BED6-544B-0410BF23135D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D5B5271A-128F-BED6-544B-0410BF23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TextBox 7182">
            <a:extLst>
              <a:ext uri="{FF2B5EF4-FFF2-40B4-BE49-F238E27FC236}">
                <a16:creationId xmlns:a16="http://schemas.microsoft.com/office/drawing/2014/main" id="{392283BB-6552-AE07-9D05-8441C935B6BA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7184" name="TextBox 7183">
            <a:extLst>
              <a:ext uri="{FF2B5EF4-FFF2-40B4-BE49-F238E27FC236}">
                <a16:creationId xmlns:a16="http://schemas.microsoft.com/office/drawing/2014/main" id="{C2F37424-6557-B32E-9014-DC77C4829496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7185" name="TextBox 7184">
            <a:extLst>
              <a:ext uri="{FF2B5EF4-FFF2-40B4-BE49-F238E27FC236}">
                <a16:creationId xmlns:a16="http://schemas.microsoft.com/office/drawing/2014/main" id="{D70C84D3-215D-F85A-915D-617B432DF5D3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5" name="Picture 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2CEA67A-5A3B-BC87-8149-C510A4110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17DA08-55EE-0410-2B17-3481BF74757C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17DA08-55EE-0410-2B17-3481BF74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25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2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0A54BC2F-07A6-E9A0-D511-56077E29D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FEA3CCA-CD03-9FA6-2D77-64A1EE019291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D36F082-AB38-19A4-C627-53DB253AF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5"/>
          <a:stretch/>
        </p:blipFill>
        <p:spPr>
          <a:xfrm>
            <a:off x="7359151" y="4498539"/>
            <a:ext cx="2829035" cy="2369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BF361E8-EE20-7C97-5BCE-22E290107F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BB3A2-E0EF-53C8-5A47-AFD34B0A4E62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</p:spTree>
    <p:extLst>
      <p:ext uri="{BB962C8B-B14F-4D97-AF65-F5344CB8AC3E}">
        <p14:creationId xmlns:p14="http://schemas.microsoft.com/office/powerpoint/2010/main" val="423489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14FE4508-5042-F113-1A5E-5C3ED476B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6" y="5042241"/>
            <a:ext cx="2640702" cy="178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10148337" y="626754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10278512" y="561228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10587998" y="516650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10908276" y="581183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11228554" y="610459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5301" y="629765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9758613" y="41852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3" name="Picture 1132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13899132-3D8D-F370-F27B-DB27F73DE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2" name="TextBox 1171">
            <a:extLst>
              <a:ext uri="{FF2B5EF4-FFF2-40B4-BE49-F238E27FC236}">
                <a16:creationId xmlns:a16="http://schemas.microsoft.com/office/drawing/2014/main" id="{2010C635-3C44-15D7-3CE0-C118AE3C1BE2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177" name="TextBox 1176">
            <a:extLst>
              <a:ext uri="{FF2B5EF4-FFF2-40B4-BE49-F238E27FC236}">
                <a16:creationId xmlns:a16="http://schemas.microsoft.com/office/drawing/2014/main" id="{010E5269-A9D3-0CB7-ADFD-DE83DA0ECF8B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78" name="TextBox 1177">
            <a:extLst>
              <a:ext uri="{FF2B5EF4-FFF2-40B4-BE49-F238E27FC236}">
                <a16:creationId xmlns:a16="http://schemas.microsoft.com/office/drawing/2014/main" id="{BE64D323-1D42-F06C-DA66-F44D9AA214C3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B6BDE-1EC7-0B89-9CE3-5F5AE19664E0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B6BDE-1EC7-0B89-9CE3-5F5AE196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22EB9A-E1B4-D769-4A04-EC2A4EAA71D1}"/>
                  </a:ext>
                </a:extLst>
              </p:cNvPr>
              <p:cNvSpPr txBox="1"/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22EB9A-E1B4-D769-4A04-EC2A4EAA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675B1B-C903-AB17-79AE-38F3496048D0}"/>
                  </a:ext>
                </a:extLst>
              </p:cNvPr>
              <p:cNvSpPr txBox="1"/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675B1B-C903-AB17-79AE-38F349604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70A5221-A964-4104-E0F6-0E2917CEB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3142B7-F082-DA72-647C-FAEF6F381A54}"/>
              </a:ext>
            </a:extLst>
          </p:cNvPr>
          <p:cNvCxnSpPr>
            <a:cxnSpLocks/>
          </p:cNvCxnSpPr>
          <p:nvPr/>
        </p:nvCxnSpPr>
        <p:spPr>
          <a:xfrm rot="16200000">
            <a:off x="9275212" y="557622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0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10148337" y="626754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9275212" y="557622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10278512" y="561228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10587998" y="516650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10908276" y="581183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11228554" y="610459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5301" y="629765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9758613" y="41852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/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blipFill>
                <a:blip r:embed="rId5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CC09A3-76F8-2214-69FE-C10DA233881C}"/>
              </a:ext>
            </a:extLst>
          </p:cNvPr>
          <p:cNvSpPr txBox="1"/>
          <p:nvPr/>
        </p:nvSpPr>
        <p:spPr>
          <a:xfrm>
            <a:off x="723149" y="1731502"/>
            <a:ext cx="2177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Control</a:t>
            </a:r>
          </a:p>
          <a:p>
            <a:r>
              <a:rPr lang="en-US" sz="3600" dirty="0">
                <a:latin typeface="+mj-lt"/>
              </a:rPr>
              <a:t>Baseline</a:t>
            </a:r>
          </a:p>
          <a:p>
            <a:r>
              <a:rPr lang="en-US" sz="3600" dirty="0">
                <a:latin typeface="+mj-lt"/>
              </a:rPr>
              <a:t>Status quo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3AA91-0BF9-6748-8AC4-23BF0E115B0F}"/>
              </a:ext>
            </a:extLst>
          </p:cNvPr>
          <p:cNvSpPr txBox="1"/>
          <p:nvPr/>
        </p:nvSpPr>
        <p:spPr>
          <a:xfrm>
            <a:off x="716294" y="4824778"/>
            <a:ext cx="216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Treatment Innovation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A3CCA-CD03-9FA6-2D77-64A1EE019291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/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C65F874-BD64-4F82-046C-55CF74A05E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6" y="5042241"/>
            <a:ext cx="2640702" cy="1781712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189E345D-46C0-5790-3463-16C05A3FB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1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10148337" y="626754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9275212" y="557622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10278512" y="561228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10587998" y="516650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10908276" y="581183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11228554" y="610459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5301" y="629765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9758613" y="41852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/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blipFill>
                <a:blip r:embed="rId5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F73AA91-0BF9-6748-8AC4-23BF0E115B0F}"/>
              </a:ext>
            </a:extLst>
          </p:cNvPr>
          <p:cNvSpPr txBox="1"/>
          <p:nvPr/>
        </p:nvSpPr>
        <p:spPr>
          <a:xfrm>
            <a:off x="716294" y="4824778"/>
            <a:ext cx="216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Treatment Innovation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/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C65F874-BD64-4F82-046C-55CF74A05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6" y="5042241"/>
            <a:ext cx="2640702" cy="178171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1F6BEB-BE6E-F3BC-BD34-1CEA41A8C3A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6" y="985355"/>
            <a:ext cx="11734914" cy="29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E72F-42DB-B32E-C555-244E1467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Experimentation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00452A-75B4-6308-BA4A-73699B060EA5}"/>
              </a:ext>
            </a:extLst>
          </p:cNvPr>
          <p:cNvCxnSpPr/>
          <p:nvPr/>
        </p:nvCxnSpPr>
        <p:spPr>
          <a:xfrm flipV="1">
            <a:off x="965200" y="3378200"/>
            <a:ext cx="1057910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88C6F-50C3-66D6-FF87-D48505250E84}"/>
              </a:ext>
            </a:extLst>
          </p:cNvPr>
          <p:cNvCxnSpPr/>
          <p:nvPr/>
        </p:nvCxnSpPr>
        <p:spPr>
          <a:xfrm flipH="1">
            <a:off x="1028700" y="3420533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2C8A1F-ADEE-242D-A61A-55452DDA1935}"/>
              </a:ext>
            </a:extLst>
          </p:cNvPr>
          <p:cNvSpPr txBox="1"/>
          <p:nvPr/>
        </p:nvSpPr>
        <p:spPr>
          <a:xfrm>
            <a:off x="582869" y="4137449"/>
            <a:ext cx="1558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John Baptista Van </a:t>
            </a:r>
            <a:r>
              <a:rPr lang="en-US" sz="1400" b="0" i="0" dirty="0" err="1">
                <a:effectLst/>
                <a:latin typeface="+mj-lt"/>
              </a:rPr>
              <a:t>Helmont</a:t>
            </a:r>
            <a:r>
              <a:rPr lang="en-US" sz="1400" b="0" i="0" dirty="0">
                <a:effectLst/>
                <a:latin typeface="+mj-lt"/>
              </a:rPr>
              <a:t> proposes a randomized experiment for the effect of bloodletting</a:t>
            </a:r>
            <a:endParaRPr lang="en-US" sz="1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E3FDF-93AE-2296-81AE-F07B9A0F34FB}"/>
              </a:ext>
            </a:extLst>
          </p:cNvPr>
          <p:cNvSpPr txBox="1"/>
          <p:nvPr/>
        </p:nvSpPr>
        <p:spPr>
          <a:xfrm>
            <a:off x="7004490" y="6488668"/>
            <a:ext cx="518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Credit: Ron </a:t>
            </a:r>
            <a:r>
              <a:rPr lang="en-US" dirty="0" err="1">
                <a:latin typeface="+mj-lt"/>
              </a:rPr>
              <a:t>Kohavi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+mj-lt"/>
                <a:hlinkClick r:id="rId2"/>
              </a:rPr>
              <a:t>History of Controlled Experiments</a:t>
            </a:r>
            <a:endParaRPr lang="en-US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9B932-DCED-FA6B-ED6D-19188DE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18" y="5862006"/>
            <a:ext cx="1694086" cy="584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8F11A0-02FC-4AF6-E031-F236D62CF86A}"/>
              </a:ext>
            </a:extLst>
          </p:cNvPr>
          <p:cNvSpPr txBox="1"/>
          <p:nvPr/>
        </p:nvSpPr>
        <p:spPr>
          <a:xfrm>
            <a:off x="1028700" y="3097754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1662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81A3D-19C2-705A-98EB-A2C52CD8FC3E}"/>
              </a:ext>
            </a:extLst>
          </p:cNvPr>
          <p:cNvSpPr txBox="1"/>
          <p:nvPr/>
        </p:nvSpPr>
        <p:spPr>
          <a:xfrm>
            <a:off x="2395942" y="3097754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1828</a:t>
            </a:r>
            <a:endParaRPr lang="en-US" dirty="0"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6342D-91E8-5217-69A0-3BE6AC2F4A4D}"/>
              </a:ext>
            </a:extLst>
          </p:cNvPr>
          <p:cNvCxnSpPr/>
          <p:nvPr/>
        </p:nvCxnSpPr>
        <p:spPr>
          <a:xfrm flipH="1">
            <a:off x="2510247" y="3432149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D5FAA8-8A3D-82A7-112C-7D9CB956EAF8}"/>
              </a:ext>
            </a:extLst>
          </p:cNvPr>
          <p:cNvSpPr txBox="1"/>
          <p:nvPr/>
        </p:nvSpPr>
        <p:spPr>
          <a:xfrm>
            <a:off x="2064416" y="4149065"/>
            <a:ext cx="16101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Louis conducts a non-randomized controlled experiment showing strong evidence against bloodletting</a:t>
            </a:r>
            <a:endParaRPr lang="en-US" sz="1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A7FAB-E2C1-CB3A-043D-EC594927F63B}"/>
              </a:ext>
            </a:extLst>
          </p:cNvPr>
          <p:cNvSpPr txBox="1"/>
          <p:nvPr/>
        </p:nvSpPr>
        <p:spPr>
          <a:xfrm>
            <a:off x="3740412" y="4146873"/>
            <a:ext cx="1441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Fisher publishes Statistical Methods for Research Workers</a:t>
            </a:r>
            <a:endParaRPr lang="en-US" sz="1400" dirty="0"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EE71ED-CA22-F0B3-27E9-28EE5EE25411}"/>
              </a:ext>
            </a:extLst>
          </p:cNvPr>
          <p:cNvCxnSpPr/>
          <p:nvPr/>
        </p:nvCxnSpPr>
        <p:spPr>
          <a:xfrm flipH="1">
            <a:off x="3998218" y="2501891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54-31BE-F180-E297-72B3E54BC697}"/>
              </a:ext>
            </a:extLst>
          </p:cNvPr>
          <p:cNvSpPr txBox="1"/>
          <p:nvPr/>
        </p:nvSpPr>
        <p:spPr>
          <a:xfrm>
            <a:off x="4150719" y="3066000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1925</a:t>
            </a:r>
            <a:endParaRPr 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ABB4F-3642-A133-9D95-B10D33CD0308}"/>
              </a:ext>
            </a:extLst>
          </p:cNvPr>
          <p:cNvSpPr txBox="1"/>
          <p:nvPr/>
        </p:nvSpPr>
        <p:spPr>
          <a:xfrm>
            <a:off x="4880686" y="4146873"/>
            <a:ext cx="1518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Fisher publishes The Design of Experiments</a:t>
            </a:r>
            <a:endParaRPr lang="en-US" sz="1400" dirty="0"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9E6B55-A60E-88C1-BDE8-6C0320264B9E}"/>
              </a:ext>
            </a:extLst>
          </p:cNvPr>
          <p:cNvCxnSpPr/>
          <p:nvPr/>
        </p:nvCxnSpPr>
        <p:spPr>
          <a:xfrm flipH="1">
            <a:off x="5309523" y="342847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3C4610-1824-1326-1C32-7086AC506E13}"/>
              </a:ext>
            </a:extLst>
          </p:cNvPr>
          <p:cNvSpPr txBox="1"/>
          <p:nvPr/>
        </p:nvSpPr>
        <p:spPr>
          <a:xfrm>
            <a:off x="5273595" y="3066000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1935</a:t>
            </a:r>
            <a:endParaRPr lang="en-US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742FC-7403-6AB1-6E02-21B42EF9A26E}"/>
              </a:ext>
            </a:extLst>
          </p:cNvPr>
          <p:cNvSpPr txBox="1"/>
          <p:nvPr/>
        </p:nvSpPr>
        <p:spPr>
          <a:xfrm>
            <a:off x="3571317" y="3061243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1923</a:t>
            </a:r>
            <a:endParaRPr lang="en-US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B904E8-5294-8827-E09E-84B0272624EE}"/>
              </a:ext>
            </a:extLst>
          </p:cNvPr>
          <p:cNvCxnSpPr/>
          <p:nvPr/>
        </p:nvCxnSpPr>
        <p:spPr>
          <a:xfrm flipH="1">
            <a:off x="4134148" y="3425796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81432B-1763-525A-0DEE-1E43CC9A09A4}"/>
              </a:ext>
            </a:extLst>
          </p:cNvPr>
          <p:cNvSpPr txBox="1"/>
          <p:nvPr/>
        </p:nvSpPr>
        <p:spPr>
          <a:xfrm>
            <a:off x="3429922" y="1541976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+mj-lt"/>
              </a:rPr>
              <a:t>Neyman</a:t>
            </a:r>
            <a:r>
              <a:rPr lang="en-US" sz="1400" b="0" i="0" dirty="0">
                <a:effectLst/>
                <a:latin typeface="+mj-lt"/>
              </a:rPr>
              <a:t> publishes “On the Application of Probability Theory to Agricultural Experiments”</a:t>
            </a:r>
            <a:endParaRPr lang="en-US" sz="1400" dirty="0"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AE44C6-4C51-428E-7385-403DB16FE3A2}"/>
              </a:ext>
            </a:extLst>
          </p:cNvPr>
          <p:cNvCxnSpPr/>
          <p:nvPr/>
        </p:nvCxnSpPr>
        <p:spPr>
          <a:xfrm flipH="1">
            <a:off x="5797197" y="2442092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E3C28-1233-34E5-9699-4BA067EF45F9}"/>
              </a:ext>
            </a:extLst>
          </p:cNvPr>
          <p:cNvSpPr txBox="1"/>
          <p:nvPr/>
        </p:nvSpPr>
        <p:spPr>
          <a:xfrm>
            <a:off x="5901124" y="1547131"/>
            <a:ext cx="17063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Michigan Supreme Court authorizes RCTs as part of medical practice</a:t>
            </a:r>
            <a:endParaRPr lang="en-US" sz="14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46FCD-AD07-9D93-D138-CF9F2BDA9400}"/>
              </a:ext>
            </a:extLst>
          </p:cNvPr>
          <p:cNvSpPr txBox="1"/>
          <p:nvPr/>
        </p:nvSpPr>
        <p:spPr>
          <a:xfrm>
            <a:off x="6597369" y="3066000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1947</a:t>
            </a:r>
            <a:endParaRPr lang="en-US" dirty="0"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790157-31B7-953D-199F-3A28056F6106}"/>
              </a:ext>
            </a:extLst>
          </p:cNvPr>
          <p:cNvCxnSpPr/>
          <p:nvPr/>
        </p:nvCxnSpPr>
        <p:spPr>
          <a:xfrm flipH="1">
            <a:off x="6641074" y="339788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F9A4B5-2F6C-941D-5DD4-FDBA457039F8}"/>
              </a:ext>
            </a:extLst>
          </p:cNvPr>
          <p:cNvSpPr txBox="1"/>
          <p:nvPr/>
        </p:nvSpPr>
        <p:spPr>
          <a:xfrm>
            <a:off x="6328305" y="4137449"/>
            <a:ext cx="1518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First published medical RCT in Great Britain</a:t>
            </a:r>
            <a:endParaRPr lang="en-US" sz="1400" dirty="0">
              <a:latin typeface="+mj-lt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E80786-2AFE-83AA-7CBA-53C6680DA72B}"/>
              </a:ext>
            </a:extLst>
          </p:cNvPr>
          <p:cNvCxnSpPr/>
          <p:nvPr/>
        </p:nvCxnSpPr>
        <p:spPr>
          <a:xfrm flipH="1">
            <a:off x="8105730" y="2490358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695025-3FDB-EF6B-BFBF-AC1D8B007F0B}"/>
              </a:ext>
            </a:extLst>
          </p:cNvPr>
          <p:cNvSpPr txBox="1"/>
          <p:nvPr/>
        </p:nvSpPr>
        <p:spPr>
          <a:xfrm>
            <a:off x="7742671" y="3068389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1962</a:t>
            </a:r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941B52-53EC-99C8-0573-229C39C1DE0A}"/>
              </a:ext>
            </a:extLst>
          </p:cNvPr>
          <p:cNvSpPr txBox="1"/>
          <p:nvPr/>
        </p:nvSpPr>
        <p:spPr>
          <a:xfrm>
            <a:off x="7846378" y="1541975"/>
            <a:ext cx="1979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FDA to prohibit the marketing of any new drug in the absence of “substantial evidence.”</a:t>
            </a:r>
            <a:endParaRPr lang="en-US" sz="14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C8D4A4-9BF7-BE20-A951-613AD50676FD}"/>
              </a:ext>
            </a:extLst>
          </p:cNvPr>
          <p:cNvSpPr txBox="1"/>
          <p:nvPr/>
        </p:nvSpPr>
        <p:spPr>
          <a:xfrm>
            <a:off x="8532631" y="3060456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22F493-FB88-275B-9CE0-CEF4A49443B6}"/>
              </a:ext>
            </a:extLst>
          </p:cNvPr>
          <p:cNvCxnSpPr/>
          <p:nvPr/>
        </p:nvCxnSpPr>
        <p:spPr>
          <a:xfrm flipH="1">
            <a:off x="8585920" y="337941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E6D45F-DE68-2015-B303-E59E92C1ADD5}"/>
              </a:ext>
            </a:extLst>
          </p:cNvPr>
          <p:cNvSpPr txBox="1"/>
          <p:nvPr/>
        </p:nvSpPr>
        <p:spPr>
          <a:xfrm>
            <a:off x="7911549" y="4135655"/>
            <a:ext cx="1518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FDA: “…partially controlled studies are not acceptable evidence to support claims of effectiveness”</a:t>
            </a:r>
            <a:endParaRPr lang="en-US" sz="14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F246EE-430C-66B9-AA0E-FD6ECE8A98F5}"/>
              </a:ext>
            </a:extLst>
          </p:cNvPr>
          <p:cNvSpPr txBox="1"/>
          <p:nvPr/>
        </p:nvSpPr>
        <p:spPr>
          <a:xfrm>
            <a:off x="10371583" y="3068389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2000-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AF402C-096E-85E1-6896-F889FE913F06}"/>
              </a:ext>
            </a:extLst>
          </p:cNvPr>
          <p:cNvCxnSpPr/>
          <p:nvPr/>
        </p:nvCxnSpPr>
        <p:spPr>
          <a:xfrm flipH="1">
            <a:off x="10846348" y="337941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AC55713-1205-710E-6565-281F109E4414}"/>
              </a:ext>
            </a:extLst>
          </p:cNvPr>
          <p:cNvSpPr txBox="1"/>
          <p:nvPr/>
        </p:nvSpPr>
        <p:spPr>
          <a:xfrm>
            <a:off x="10171977" y="4135655"/>
            <a:ext cx="1861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10s of thousands of RCTs run annually by companies like Airbnb, Amazon, Booking.com eBay, Facebook, Google, LinkedIn, Lyf</a:t>
            </a:r>
            <a:r>
              <a:rPr lang="en-US" sz="1400" dirty="0">
                <a:latin typeface="+mj-lt"/>
              </a:rPr>
              <a:t>t, Microsoft, Netflix, Twitter, Uber, Yahoo! and Yandex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7263C3-066E-A51C-DABE-87B7AEE21DD2}"/>
              </a:ext>
            </a:extLst>
          </p:cNvPr>
          <p:cNvCxnSpPr/>
          <p:nvPr/>
        </p:nvCxnSpPr>
        <p:spPr>
          <a:xfrm flipH="1">
            <a:off x="10645617" y="2466988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DCBACF-921C-7E26-3901-977B3A28180F}"/>
              </a:ext>
            </a:extLst>
          </p:cNvPr>
          <p:cNvSpPr txBox="1"/>
          <p:nvPr/>
        </p:nvSpPr>
        <p:spPr>
          <a:xfrm>
            <a:off x="10084919" y="924421"/>
            <a:ext cx="2209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Abhijit Banerjee, Esther </a:t>
            </a:r>
            <a:r>
              <a:rPr lang="en-US" sz="1400" dirty="0" err="1">
                <a:latin typeface="+mj-lt"/>
              </a:rPr>
              <a:t>Duflo</a:t>
            </a:r>
            <a:r>
              <a:rPr lang="en-US" sz="1400" dirty="0">
                <a:latin typeface="+mj-lt"/>
              </a:rPr>
              <a:t>, and</a:t>
            </a:r>
          </a:p>
          <a:p>
            <a:r>
              <a:rPr lang="en-US" sz="1400" dirty="0">
                <a:latin typeface="+mj-lt"/>
              </a:rPr>
              <a:t>Michael Kremer, popularize the use of RCTs in economics (esp. for policy problems related to poverty).</a:t>
            </a:r>
          </a:p>
        </p:txBody>
      </p:sp>
    </p:spTree>
    <p:extLst>
      <p:ext uri="{BB962C8B-B14F-4D97-AF65-F5344CB8AC3E}">
        <p14:creationId xmlns:p14="http://schemas.microsoft.com/office/powerpoint/2010/main" val="39109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8" grpId="0"/>
      <p:bldP spid="21" grpId="0"/>
      <p:bldP spid="23" grpId="0"/>
      <p:bldP spid="24" grpId="0"/>
      <p:bldP spid="26" grpId="0"/>
      <p:bldP spid="27" grpId="0"/>
      <p:bldP spid="29" grpId="0"/>
      <p:bldP spid="31" grpId="0"/>
      <p:bldP spid="32" grpId="0"/>
      <p:bldP spid="34" grpId="0"/>
      <p:bldP spid="36" grpId="0"/>
      <p:bldP spid="37" grpId="0"/>
      <p:bldP spid="38" grpId="0"/>
      <p:bldP spid="40" grpId="0"/>
      <p:bldP spid="41" grpId="0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4F5-6747-5EDA-6038-D2AC983B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RCTs are the gold standard for measuring the “causal effect” of a “treatment” on an “outcome”</a:t>
            </a:r>
          </a:p>
        </p:txBody>
      </p:sp>
    </p:spTree>
    <p:extLst>
      <p:ext uri="{BB962C8B-B14F-4D97-AF65-F5344CB8AC3E}">
        <p14:creationId xmlns:p14="http://schemas.microsoft.com/office/powerpoint/2010/main" val="21901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F87AD-B9C8-FCF6-8922-4FDEC635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892" b="151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FEF09-E9E3-2D85-8151-F159B3D6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Causality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B4D8D-7336-AB2A-D7B3-133E0C57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78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D8E9-1E26-85D7-470B-BBC261B7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#1: Mathematical Definition of Causality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440D-2086-F4F1-E383-A9D3050B2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to formally (mathematically) define the causal effect of a binary treatment on a scalar outcome of interest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Examples</a:t>
                </a:r>
              </a:p>
              <a:p>
                <a:r>
                  <a:rPr lang="en-US" dirty="0"/>
                  <a:t>Effect of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on crop yield</a:t>
                </a:r>
              </a:p>
              <a:p>
                <a:r>
                  <a:rPr lang="en-US" dirty="0"/>
                  <a:t>Effect of completion of a job training program on observed wage</a:t>
                </a:r>
              </a:p>
              <a:p>
                <a:r>
                  <a:rPr lang="en-US" dirty="0"/>
                  <a:t>Effect of drug vs placebo on overall survival</a:t>
                </a:r>
              </a:p>
              <a:p>
                <a:r>
                  <a:rPr lang="en-US" dirty="0"/>
                  <a:t>Effect of an ad impression on conversion (purchase)</a:t>
                </a:r>
              </a:p>
              <a:p>
                <a:r>
                  <a:rPr lang="en-US" dirty="0"/>
                  <a:t>Effect of eating avocados on longevity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440D-2086-F4F1-E383-A9D3050B2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5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6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FEA3CCA-CD03-9FA6-2D77-64A1EE019291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02B08-BBBD-5340-8330-4D9B6A432F05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7622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34E9303-C26A-8C5D-8052-9910027CE9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843958"/>
            <a:ext cx="2460591" cy="1911946"/>
          </a:xfrm>
          <a:prstGeom prst="rect">
            <a:avLst/>
          </a:prstGeom>
        </p:spPr>
      </p:pic>
      <p:pic>
        <p:nvPicPr>
          <p:cNvPr id="17" name="Picture 16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530579A-7D63-BD53-B043-9C428E156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AA33A44-87D8-D979-77C6-28280CDE9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10560A-83A0-3498-17C0-C7D307C8BDC6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2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/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blipFill>
                <a:blip r:embed="rId7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BD77490-5F16-2E9C-760F-F87B466F8206}"/>
              </a:ext>
            </a:extLst>
          </p:cNvPr>
          <p:cNvSpPr/>
          <p:nvPr/>
        </p:nvSpPr>
        <p:spPr>
          <a:xfrm>
            <a:off x="10188348" y="5496249"/>
            <a:ext cx="309486" cy="656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5C04696-FD97-8ACC-B6BC-514714CACF31}"/>
              </a:ext>
            </a:extLst>
          </p:cNvPr>
          <p:cNvSpPr/>
          <p:nvPr/>
        </p:nvSpPr>
        <p:spPr>
          <a:xfrm>
            <a:off x="10497834" y="5050469"/>
            <a:ext cx="309486" cy="11018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7AC1FA1-EB74-5943-250A-958EAA218B60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13B4F1DD-26BC-6328-7737-6A0979E84F9C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/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FA23EAB-A961-30F6-E73D-B9000B0A4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843958"/>
            <a:ext cx="2460591" cy="1911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B44E2-0711-9D2A-5911-0FD03324A169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7622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48915AA-2517-28A0-590F-02B4669330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479727E1-0786-1EC6-84A0-0346C948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C51F6E-8C21-42E8-78B6-F229134E9C1F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C51F6E-8C21-42E8-78B6-F229134E9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4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DF01-8513-C543-4D55-63FEF3B1FAA2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DF01-8513-C543-4D55-63FEF3B1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5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914F4FF-34C7-CB35-A5D1-0B658C8DB41F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C7C52-71E6-31AC-AAAB-9ECE0394BD00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184912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BD77490-5F16-2E9C-760F-F87B466F8206}"/>
              </a:ext>
            </a:extLst>
          </p:cNvPr>
          <p:cNvSpPr/>
          <p:nvPr/>
        </p:nvSpPr>
        <p:spPr>
          <a:xfrm>
            <a:off x="10188348" y="5496249"/>
            <a:ext cx="309486" cy="656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5C04696-FD97-8ACC-B6BC-514714CACF31}"/>
              </a:ext>
            </a:extLst>
          </p:cNvPr>
          <p:cNvSpPr/>
          <p:nvPr/>
        </p:nvSpPr>
        <p:spPr>
          <a:xfrm>
            <a:off x="10497834" y="5050469"/>
            <a:ext cx="309486" cy="11018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7AC1FA1-EB74-5943-250A-958EAA218B60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13B4F1DD-26BC-6328-7737-6A0979E84F9C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11199542-5C49-5429-4848-FB62195F1139}"/>
              </a:ext>
            </a:extLst>
          </p:cNvPr>
          <p:cNvSpPr/>
          <p:nvPr/>
        </p:nvSpPr>
        <p:spPr>
          <a:xfrm>
            <a:off x="7245626" y="1425084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124CB8DC-B301-78E6-91EA-E0C25AD6E0EE}"/>
              </a:ext>
            </a:extLst>
          </p:cNvPr>
          <p:cNvCxnSpPr>
            <a:cxnSpLocks/>
          </p:cNvCxnSpPr>
          <p:nvPr/>
        </p:nvCxnSpPr>
        <p:spPr>
          <a:xfrm rot="16200000">
            <a:off x="9194275" y="2276530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336BC015-4402-DA82-FE5A-D39D4FFABB74}"/>
              </a:ext>
            </a:extLst>
          </p:cNvPr>
          <p:cNvSpPr/>
          <p:nvPr/>
        </p:nvSpPr>
        <p:spPr>
          <a:xfrm>
            <a:off x="10197575" y="1664629"/>
            <a:ext cx="309486" cy="13039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4FE1014C-E7D6-54D4-5086-2090E8CE9268}"/>
              </a:ext>
            </a:extLst>
          </p:cNvPr>
          <p:cNvSpPr/>
          <p:nvPr/>
        </p:nvSpPr>
        <p:spPr>
          <a:xfrm>
            <a:off x="10507061" y="2313587"/>
            <a:ext cx="309486" cy="655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56513357-0136-5D98-0268-9721D9C9ABBB}"/>
              </a:ext>
            </a:extLst>
          </p:cNvPr>
          <p:cNvSpPr/>
          <p:nvPr/>
        </p:nvSpPr>
        <p:spPr>
          <a:xfrm>
            <a:off x="10827339" y="2659816"/>
            <a:ext cx="309486" cy="3087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C734424B-31F1-870B-5D77-DB5705201DB6}"/>
              </a:ext>
            </a:extLst>
          </p:cNvPr>
          <p:cNvSpPr/>
          <p:nvPr/>
        </p:nvSpPr>
        <p:spPr>
          <a:xfrm>
            <a:off x="11147617" y="2886620"/>
            <a:ext cx="309486" cy="81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/>
              <p:nvPr/>
            </p:nvSpPr>
            <p:spPr>
              <a:xfrm>
                <a:off x="9414895" y="3347206"/>
                <a:ext cx="28383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95" y="3347206"/>
                <a:ext cx="2838341" cy="392993"/>
              </a:xfrm>
              <a:prstGeom prst="rect">
                <a:avLst/>
              </a:prstGeom>
              <a:blipFill>
                <a:blip r:embed="rId7"/>
                <a:stretch>
                  <a:fillRect t="-3077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/>
              <p:nvPr/>
            </p:nvSpPr>
            <p:spPr>
              <a:xfrm>
                <a:off x="10510418" y="1637918"/>
                <a:ext cx="653128" cy="387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18" y="1637918"/>
                <a:ext cx="653128" cy="387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6F4F7E9-362A-C7A1-84D9-14368C3F0989}"/>
              </a:ext>
            </a:extLst>
          </p:cNvPr>
          <p:cNvCxnSpPr>
            <a:cxnSpLocks/>
            <a:stCxn id="5" idx="15"/>
            <a:endCxn id="1086" idx="6"/>
          </p:cNvCxnSpPr>
          <p:nvPr/>
        </p:nvCxnSpPr>
        <p:spPr>
          <a:xfrm flipV="1">
            <a:off x="4525505" y="3172811"/>
            <a:ext cx="3306004" cy="17169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0" name="Picture 109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7BEF466-7642-9DD0-5772-1A44A1308AC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843958"/>
            <a:ext cx="2460591" cy="1911946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5AB8E65A-07FE-98CA-F1E9-067C1AFCC433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CCFE9CCB-F933-951B-9797-BD7F72A77A16}"/>
              </a:ext>
            </a:extLst>
          </p:cNvPr>
          <p:cNvSpPr txBox="1"/>
          <p:nvPr/>
        </p:nvSpPr>
        <p:spPr>
          <a:xfrm>
            <a:off x="7519439" y="1101371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pic>
        <p:nvPicPr>
          <p:cNvPr id="1104" name="Picture 110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07B24E5-3491-4730-485C-C137AF326B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9"/>
          <a:stretch/>
        </p:blipFill>
        <p:spPr>
          <a:xfrm>
            <a:off x="7267949" y="1098452"/>
            <a:ext cx="2862868" cy="2369150"/>
          </a:xfrm>
          <a:prstGeom prst="rect">
            <a:avLst/>
          </a:prstGeom>
        </p:spPr>
      </p:pic>
      <p:pic>
        <p:nvPicPr>
          <p:cNvPr id="1125" name="Picture 112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829C4B77-9C2D-41A2-2703-0E279B05C6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126" name="Picture 1125" descr="A picture containing text&#10;&#10;Description automatically generated">
            <a:extLst>
              <a:ext uri="{FF2B5EF4-FFF2-40B4-BE49-F238E27FC236}">
                <a16:creationId xmlns:a16="http://schemas.microsoft.com/office/drawing/2014/main" id="{B472B7D3-571B-3E36-AC63-D1D1E20E85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DDF3F12F-F512-4812-F1AA-2E1B4341F568}"/>
                  </a:ext>
                </a:extLst>
              </p:cNvPr>
              <p:cNvSpPr txBox="1"/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DDF3F12F-F512-4812-F1AA-2E1B4341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blipFill>
                <a:blip r:embed="rId13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C594DB9A-D84D-CED1-8FDF-E5EF7F519D89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C594DB9A-D84D-CED1-8FDF-E5EF7F519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37E34309-C979-C4AB-71B6-0AAF5E171FD2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37E34309-C979-C4AB-71B6-0AAF5E17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BB553200-CAA8-AC88-EAB8-58C53AC06F77}"/>
                  </a:ext>
                </a:extLst>
              </p:cNvPr>
              <p:cNvSpPr txBox="1"/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BB553200-CAA8-AC88-EAB8-58C53AC0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1" name="TextBox 1130">
                <a:extLst>
                  <a:ext uri="{FF2B5EF4-FFF2-40B4-BE49-F238E27FC236}">
                    <a16:creationId xmlns:a16="http://schemas.microsoft.com/office/drawing/2014/main" id="{F1C14348-308A-C2DF-301B-5A5142D5D5D9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1" name="TextBox 1130">
                <a:extLst>
                  <a:ext uri="{FF2B5EF4-FFF2-40B4-BE49-F238E27FC236}">
                    <a16:creationId xmlns:a16="http://schemas.microsoft.com/office/drawing/2014/main" id="{F1C14348-308A-C2DF-301B-5A5142D5D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2" name="TextBox 1131">
                <a:extLst>
                  <a:ext uri="{FF2B5EF4-FFF2-40B4-BE49-F238E27FC236}">
                    <a16:creationId xmlns:a16="http://schemas.microsoft.com/office/drawing/2014/main" id="{2347A1BD-E211-89B1-F5B9-CC777B695405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2" name="TextBox 1131">
                <a:extLst>
                  <a:ext uri="{FF2B5EF4-FFF2-40B4-BE49-F238E27FC236}">
                    <a16:creationId xmlns:a16="http://schemas.microsoft.com/office/drawing/2014/main" id="{2347A1BD-E211-89B1-F5B9-CC777B695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8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3" name="TextBox 1132">
            <a:extLst>
              <a:ext uri="{FF2B5EF4-FFF2-40B4-BE49-F238E27FC236}">
                <a16:creationId xmlns:a16="http://schemas.microsoft.com/office/drawing/2014/main" id="{F5616499-B4A4-DAD2-96FC-A3DCCCC3BA20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5920D29C-3F59-0F7F-A38A-34097E85C693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407441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2C5D-7813-0A8F-3D74-28573659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6929D0-63E4-1805-0389-7223D893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via Potential Outcomes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DA6F38-AE3C-400D-8CCD-A6AB9E51A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Nature generates two latent (unobserved) random outcomes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potential outcome that would have been observed if unit received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wage if you don’t participate in a training program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wage if you participate in a training program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DA6F38-AE3C-400D-8CCD-A6AB9E51A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7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B6AA-8F3D-C97A-7D69-CBF0927F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via Potential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A4D43D-3D94-72FF-A0EA-A0C07308B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called “counterfactuals” as they can never be simultaneously observed</a:t>
                </a:r>
              </a:p>
              <a:p>
                <a:r>
                  <a:rPr lang="en-US" dirty="0"/>
                  <a:t>Fundamental problem of causal inference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:r>
                  <a:rPr lang="en-US" dirty="0"/>
                  <a:t>We don’t have two replicas of each unit</a:t>
                </a:r>
              </a:p>
              <a:p>
                <a:r>
                  <a:rPr lang="en-US" dirty="0"/>
                  <a:t>We cannot observe your wage with the training program and without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A4D43D-3D94-72FF-A0EA-A0C07308B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2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7199B-F2C2-85D1-4F1E-3CFCEC31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ABEA2E-B05D-2996-6D8E-639B7D82CA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Average causal effect (ATE)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ABEA2E-B05D-2996-6D8E-639B7D82C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  <a:blipFill>
                <a:blip r:embed="rId2"/>
                <a:stretch>
                  <a:fillRect l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91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6797-A5DC-EEEB-409C-B7CA34F5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Assignment and Observed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A4087-248F-488D-0CB9-1EC1023E0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unit receives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we observe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what quantities can we “identify”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“measure if we had access to infinite data”</a:t>
                </a:r>
              </a:p>
              <a:p>
                <a:endParaRPr lang="en-US" dirty="0"/>
              </a:p>
              <a:p>
                <a:r>
                  <a:rPr lang="en-US" dirty="0"/>
                  <a:t>Can we measure the ATE?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A4087-248F-488D-0CB9-1EC1023E0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:r>
                  <a:rPr lang="en-US" dirty="0"/>
                  <a:t>Randomization implies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19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441095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dirty="0"/>
                  <a:t>Aggregate differences between groups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Equal aggregate causal effect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  <a:blipFill>
                <a:blip r:embed="rId2"/>
                <a:stretch>
                  <a:fillRect l="-2925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43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3A7DC8-3289-CA70-9764-3A3EDEA9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33" y="4923313"/>
            <a:ext cx="2660099" cy="1781712"/>
          </a:xfrm>
          <a:prstGeom prst="rect">
            <a:avLst/>
          </a:prstGeom>
        </p:spPr>
      </p:pic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2BDD778-2871-2253-F370-AFB4F279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5"/>
          <a:stretch/>
        </p:blipFill>
        <p:spPr>
          <a:xfrm>
            <a:off x="2369249" y="1655992"/>
            <a:ext cx="2358067" cy="1646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pic>
        <p:nvPicPr>
          <p:cNvPr id="1161" name="Graphic 1160" descr="Woman holding a laptop">
            <a:extLst>
              <a:ext uri="{FF2B5EF4-FFF2-40B4-BE49-F238E27FC236}">
                <a16:creationId xmlns:a16="http://schemas.microsoft.com/office/drawing/2014/main" id="{49F85423-7506-706B-16DE-03545A61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503" y="6259629"/>
            <a:ext cx="449981" cy="457200"/>
          </a:xfrm>
          <a:prstGeom prst="rect">
            <a:avLst/>
          </a:prstGeom>
        </p:spPr>
      </p:pic>
      <p:pic>
        <p:nvPicPr>
          <p:cNvPr id="1176" name="Graphic 1175" descr="Woman with a prosthetic arm">
            <a:extLst>
              <a:ext uri="{FF2B5EF4-FFF2-40B4-BE49-F238E27FC236}">
                <a16:creationId xmlns:a16="http://schemas.microsoft.com/office/drawing/2014/main" id="{97D7BF67-1464-E12A-1616-404B5A369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6948" y="6207968"/>
            <a:ext cx="435429" cy="4572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AB2F4C-7723-0CB7-C366-4D3E76F070BA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AB2F4C-7723-0CB7-C366-4D3E76F07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82219E-01F8-550B-2607-338F368F8AEE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82219E-01F8-550B-2607-338F368F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2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85A42B-EFDE-76B0-3BE4-D5D75B43A8E8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85A42B-EFDE-76B0-3BE4-D5D75B43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3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952BAF-EE2F-EF4D-A6E4-1B43EE502FA9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D25B-F554-A36A-7F0F-A4AC713D3D76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AE133-E535-1515-AC30-42F3ED13D524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AE133-E535-1515-AC30-42F3ED13D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855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3A7DC8-3289-CA70-9764-3A3EDEA9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33" y="4923313"/>
            <a:ext cx="2660099" cy="1781712"/>
          </a:xfrm>
          <a:prstGeom prst="rect">
            <a:avLst/>
          </a:prstGeom>
        </p:spPr>
      </p:pic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2BDD778-2871-2253-F370-AFB4F279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2"/>
          <a:stretch/>
        </p:blipFill>
        <p:spPr>
          <a:xfrm>
            <a:off x="2369249" y="1525726"/>
            <a:ext cx="2358067" cy="177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pic>
        <p:nvPicPr>
          <p:cNvPr id="1161" name="Graphic 1160" descr="Woman holding a laptop">
            <a:extLst>
              <a:ext uri="{FF2B5EF4-FFF2-40B4-BE49-F238E27FC236}">
                <a16:creationId xmlns:a16="http://schemas.microsoft.com/office/drawing/2014/main" id="{49F85423-7506-706B-16DE-03545A61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503" y="6259629"/>
            <a:ext cx="449981" cy="457200"/>
          </a:xfrm>
          <a:prstGeom prst="rect">
            <a:avLst/>
          </a:prstGeom>
        </p:spPr>
      </p:pic>
      <p:pic>
        <p:nvPicPr>
          <p:cNvPr id="1176" name="Graphic 1175" descr="Woman with a prosthetic arm">
            <a:extLst>
              <a:ext uri="{FF2B5EF4-FFF2-40B4-BE49-F238E27FC236}">
                <a16:creationId xmlns:a16="http://schemas.microsoft.com/office/drawing/2014/main" id="{97D7BF67-1464-E12A-1616-404B5A369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6948" y="6207968"/>
            <a:ext cx="435429" cy="4572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1218EF-2E4E-68E2-D2BF-638951590AE4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89489B-54F3-63CB-E38C-828401BBCD25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Dollar with solid fill">
            <a:extLst>
              <a:ext uri="{FF2B5EF4-FFF2-40B4-BE49-F238E27FC236}">
                <a16:creationId xmlns:a16="http://schemas.microsoft.com/office/drawing/2014/main" id="{B3E52956-D6F1-262F-6B9C-2F61C0040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6D0419-6241-F4A7-2C94-7791CF89851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8B1A44-07AB-06CD-0FE2-F943B336231F}"/>
              </a:ext>
            </a:extLst>
          </p:cNvPr>
          <p:cNvSpPr/>
          <p:nvPr/>
        </p:nvSpPr>
        <p:spPr>
          <a:xfrm>
            <a:off x="10170540" y="4933807"/>
            <a:ext cx="327294" cy="12184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C67117-D4B4-9C6C-4BB7-96F7490BD794}"/>
              </a:ext>
            </a:extLst>
          </p:cNvPr>
          <p:cNvSpPr/>
          <p:nvPr/>
        </p:nvSpPr>
        <p:spPr>
          <a:xfrm>
            <a:off x="10497834" y="5549563"/>
            <a:ext cx="309485" cy="6027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648FA6-8EE4-F869-5E0B-CC5F552E9EDA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11FA58-4F79-4E20-9D6F-CE674F6B65CD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374766-1B69-B283-B76D-6E391C724BE8}"/>
                  </a:ext>
                </a:extLst>
              </p:cNvPr>
              <p:cNvSpPr txBox="1"/>
              <p:nvPr/>
            </p:nvSpPr>
            <p:spPr>
              <a:xfrm>
                <a:off x="10273456" y="4533370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374766-1B69-B283-B76D-6E391C72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456" y="4533370"/>
                <a:ext cx="651524" cy="3879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9CCC00E-0FD6-E710-97FF-6A583634C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8"/>
          <a:stretch/>
        </p:blipFill>
        <p:spPr>
          <a:xfrm>
            <a:off x="7539736" y="4866376"/>
            <a:ext cx="2358067" cy="1741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1DE1B-D376-51E3-B3F6-B288CFB7F7ED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1DE1B-D376-51E3-B3F6-B288CFB7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439B03-617D-802B-A7DD-4DBFE132A21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439B03-617D-802B-A7DD-4DBFE132A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69ED2C-B031-575C-9460-ABC3D1FCE950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69ED2C-B031-575C-9460-ABC3D1FC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6CE592-6CC9-DB35-23FE-64E06D230DF4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6CE592-6CC9-DB35-23FE-64E06D230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7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9CACCAE-8B64-82F8-B59C-52821E253916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FF1306-56F0-CC6F-0E7D-46F2F73609A3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336763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A241C8B-0D80-0BAE-68E1-17C96421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9" y="171783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D93F09-AD71-4453-C07C-ADFF49A03E55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744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logo&#10;&#10;Description automatically generated">
            <a:extLst>
              <a:ext uri="{FF2B5EF4-FFF2-40B4-BE49-F238E27FC236}">
                <a16:creationId xmlns:a16="http://schemas.microsoft.com/office/drawing/2014/main" id="{BCC8B3BE-1BD7-54E2-270E-54E269CE1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7" y="4901299"/>
            <a:ext cx="2402402" cy="16625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6C1427-1535-7949-F555-76AE22EFEA29}"/>
              </a:ext>
            </a:extLst>
          </p:cNvPr>
          <p:cNvSpPr txBox="1"/>
          <p:nvPr/>
        </p:nvSpPr>
        <p:spPr>
          <a:xfrm>
            <a:off x="1792122" y="6291166"/>
            <a:ext cx="1304896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Fortune500</a:t>
            </a:r>
          </a:p>
        </p:txBody>
      </p:sp>
      <p:pic>
        <p:nvPicPr>
          <p:cNvPr id="97" name="Picture 96" descr="Little boy presenting graph">
            <a:extLst>
              <a:ext uri="{FF2B5EF4-FFF2-40B4-BE49-F238E27FC236}">
                <a16:creationId xmlns:a16="http://schemas.microsoft.com/office/drawing/2014/main" id="{11EC2ED7-56FF-FB07-E742-6A0EAF1C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" y="5266289"/>
            <a:ext cx="1455122" cy="97000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40CCB8-73B3-EFB9-74D8-629DFB1EAFCB}"/>
              </a:ext>
            </a:extLst>
          </p:cNvPr>
          <p:cNvSpPr txBox="1"/>
          <p:nvPr/>
        </p:nvSpPr>
        <p:spPr>
          <a:xfrm>
            <a:off x="230149" y="4523762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Assign Cloud Specialist</a:t>
            </a:r>
          </a:p>
        </p:txBody>
      </p:sp>
      <p:pic>
        <p:nvPicPr>
          <p:cNvPr id="100" name="Picture 99" descr="Top view of miscellaneous board game pieces">
            <a:extLst>
              <a:ext uri="{FF2B5EF4-FFF2-40B4-BE49-F238E27FC236}">
                <a16:creationId xmlns:a16="http://schemas.microsoft.com/office/drawing/2014/main" id="{62BAE906-87EA-B8DC-FCC1-995148C8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2268679"/>
            <a:ext cx="1380087" cy="92005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45591E-4406-04C0-90D9-5FB877624340}"/>
              </a:ext>
            </a:extLst>
          </p:cNvPr>
          <p:cNvSpPr txBox="1"/>
          <p:nvPr/>
        </p:nvSpPr>
        <p:spPr>
          <a:xfrm>
            <a:off x="192282" y="1552077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cloud specialist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2EAA82-9D82-F36E-E062-F5619B749647}"/>
              </a:ext>
            </a:extLst>
          </p:cNvPr>
          <p:cNvSpPr txBox="1"/>
          <p:nvPr/>
        </p:nvSpPr>
        <p:spPr>
          <a:xfrm>
            <a:off x="5286028" y="-6870"/>
            <a:ext cx="69923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 source: https://www.linkedin.com/pulse/why-90-fortune-500-companies-now-using-microsoft-cloud-natasha-spurr/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40D9F952-1EB4-4C5A-AF07-DD3867BDB1FF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40D9F952-1EB4-4C5A-AF07-DD3867BDB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0042C1AD-EF42-6BBD-EB95-2ADE58CAF3F2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0042C1AD-EF42-6BBD-EB95-2ADE58CA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40357EF5-0F58-3D12-1161-245AA5EB3ABD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40357EF5-0F58-3D12-1161-245AA5EB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72295BC9-5445-A910-7C17-010CF59C7367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72295BC9-5445-A910-7C17-010CF59C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1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5" name="TextBox 1104">
            <a:extLst>
              <a:ext uri="{FF2B5EF4-FFF2-40B4-BE49-F238E27FC236}">
                <a16:creationId xmlns:a16="http://schemas.microsoft.com/office/drawing/2014/main" id="{A7DDE1DB-75D0-C512-3FA5-6D1A4E5AE1C9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330FBE4A-6CE1-F1C9-6FCA-1AF63746B0C0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28730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A241C8B-0D80-0BAE-68E1-17C96421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9" y="171783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D93F09-AD71-4453-C07C-ADFF49A03E55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744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23DF0D77-C1FC-F4FA-23AC-FDB222CE7069}"/>
              </a:ext>
            </a:extLst>
          </p:cNvPr>
          <p:cNvSpPr txBox="1"/>
          <p:nvPr/>
        </p:nvSpPr>
        <p:spPr>
          <a:xfrm>
            <a:off x="7506869" y="1060738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11199542-5C49-5429-4848-FB62195F1139}"/>
              </a:ext>
            </a:extLst>
          </p:cNvPr>
          <p:cNvSpPr/>
          <p:nvPr/>
        </p:nvSpPr>
        <p:spPr>
          <a:xfrm>
            <a:off x="7245626" y="1425084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% of companies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/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6F4F7E9-362A-C7A1-84D9-14368C3F0989}"/>
              </a:ext>
            </a:extLst>
          </p:cNvPr>
          <p:cNvCxnSpPr>
            <a:cxnSpLocks/>
            <a:stCxn id="5" idx="15"/>
            <a:endCxn id="1086" idx="6"/>
          </p:cNvCxnSpPr>
          <p:nvPr/>
        </p:nvCxnSpPr>
        <p:spPr>
          <a:xfrm flipV="1">
            <a:off x="4525505" y="3172811"/>
            <a:ext cx="3306004" cy="17169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picture containing logo&#10;&#10;Description automatically generated">
            <a:extLst>
              <a:ext uri="{FF2B5EF4-FFF2-40B4-BE49-F238E27FC236}">
                <a16:creationId xmlns:a16="http://schemas.microsoft.com/office/drawing/2014/main" id="{BCC8B3BE-1BD7-54E2-270E-54E269CE1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7" y="4901299"/>
            <a:ext cx="2402402" cy="16625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6C1427-1535-7949-F555-76AE22EFEA29}"/>
              </a:ext>
            </a:extLst>
          </p:cNvPr>
          <p:cNvSpPr txBox="1"/>
          <p:nvPr/>
        </p:nvSpPr>
        <p:spPr>
          <a:xfrm>
            <a:off x="1792122" y="6291166"/>
            <a:ext cx="1304896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Fortune500</a:t>
            </a:r>
          </a:p>
        </p:txBody>
      </p:sp>
      <p:pic>
        <p:nvPicPr>
          <p:cNvPr id="97" name="Picture 96" descr="Little boy presenting graph">
            <a:extLst>
              <a:ext uri="{FF2B5EF4-FFF2-40B4-BE49-F238E27FC236}">
                <a16:creationId xmlns:a16="http://schemas.microsoft.com/office/drawing/2014/main" id="{11EC2ED7-56FF-FB07-E742-6A0EAF1C9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" y="5266289"/>
            <a:ext cx="1455122" cy="97000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40CCB8-73B3-EFB9-74D8-629DFB1EAFCB}"/>
              </a:ext>
            </a:extLst>
          </p:cNvPr>
          <p:cNvSpPr txBox="1"/>
          <p:nvPr/>
        </p:nvSpPr>
        <p:spPr>
          <a:xfrm>
            <a:off x="230149" y="4523762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Assign Cloud Specialist</a:t>
            </a:r>
          </a:p>
        </p:txBody>
      </p:sp>
      <p:pic>
        <p:nvPicPr>
          <p:cNvPr id="100" name="Picture 99" descr="Top view of miscellaneous board game pieces">
            <a:extLst>
              <a:ext uri="{FF2B5EF4-FFF2-40B4-BE49-F238E27FC236}">
                <a16:creationId xmlns:a16="http://schemas.microsoft.com/office/drawing/2014/main" id="{62BAE906-87EA-B8DC-FCC1-995148C8C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2268679"/>
            <a:ext cx="1380087" cy="92005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45591E-4406-04C0-90D9-5FB877624340}"/>
              </a:ext>
            </a:extLst>
          </p:cNvPr>
          <p:cNvSpPr txBox="1"/>
          <p:nvPr/>
        </p:nvSpPr>
        <p:spPr>
          <a:xfrm>
            <a:off x="192282" y="1552077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cloud specialist</a:t>
            </a:r>
          </a:p>
        </p:txBody>
      </p:sp>
      <p:pic>
        <p:nvPicPr>
          <p:cNvPr id="102" name="Picture 101" descr="A picture containing logo&#10;&#10;Description automatically generated">
            <a:extLst>
              <a:ext uri="{FF2B5EF4-FFF2-40B4-BE49-F238E27FC236}">
                <a16:creationId xmlns:a16="http://schemas.microsoft.com/office/drawing/2014/main" id="{AA428646-AD4C-BDD4-859B-A18994C7A3E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70" y="1611161"/>
            <a:ext cx="2402402" cy="1662562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5511950-202F-FFC9-0E26-6376F9E9B14C}"/>
              </a:ext>
            </a:extLst>
          </p:cNvPr>
          <p:cNvCxnSpPr>
            <a:cxnSpLocks/>
          </p:cNvCxnSpPr>
          <p:nvPr/>
        </p:nvCxnSpPr>
        <p:spPr>
          <a:xfrm rot="16200000">
            <a:off x="9213542" y="2281341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DBCCEB-253C-9228-9528-61ABA5B274BD}"/>
              </a:ext>
            </a:extLst>
          </p:cNvPr>
          <p:cNvSpPr/>
          <p:nvPr/>
        </p:nvSpPr>
        <p:spPr>
          <a:xfrm>
            <a:off x="10216842" y="2314940"/>
            <a:ext cx="309486" cy="6560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A3BE64-2A79-2B6B-0C53-07EF381BAB08}"/>
              </a:ext>
            </a:extLst>
          </p:cNvPr>
          <p:cNvSpPr/>
          <p:nvPr/>
        </p:nvSpPr>
        <p:spPr>
          <a:xfrm>
            <a:off x="10526328" y="1869160"/>
            <a:ext cx="309486" cy="11018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CA4A6C0-941B-3A42-0AAF-1C490D9F551D}"/>
              </a:ext>
            </a:extLst>
          </p:cNvPr>
          <p:cNvSpPr/>
          <p:nvPr/>
        </p:nvSpPr>
        <p:spPr>
          <a:xfrm>
            <a:off x="10846606" y="2514493"/>
            <a:ext cx="309486" cy="4564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5763AF-234C-534D-F8FE-2D2E8A3C672B}"/>
              </a:ext>
            </a:extLst>
          </p:cNvPr>
          <p:cNvSpPr/>
          <p:nvPr/>
        </p:nvSpPr>
        <p:spPr>
          <a:xfrm>
            <a:off x="11166884" y="2807253"/>
            <a:ext cx="309486" cy="163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2EAA82-9D82-F36E-E062-F5619B749647}"/>
              </a:ext>
            </a:extLst>
          </p:cNvPr>
          <p:cNvSpPr txBox="1"/>
          <p:nvPr/>
        </p:nvSpPr>
        <p:spPr>
          <a:xfrm>
            <a:off x="5286028" y="-6870"/>
            <a:ext cx="69923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 source: https://www.linkedin.com/pulse/why-90-fortune-500-companies-now-using-microsoft-cloud-natasha-spurr/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/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blipFill>
                <a:blip r:embed="rId11"/>
                <a:stretch>
                  <a:fillRect t="-3125" r="-15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98DDD-15BC-1543-9551-3F55B90C372E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98DDD-15BC-1543-9551-3F55B90C3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03E533-1E80-9FDF-F309-F38EEF8684B2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03E533-1E80-9FDF-F309-F38EEF86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A5AEF9-DAD1-0146-0D37-7D546757DFFF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A5AEF9-DAD1-0146-0D37-7D546757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4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4386-A7F9-2ED6-84E4-C39ACD7D8FB4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4386-A7F9-2ED6-84E4-C39ACD7D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5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716CAFE-9126-8D4E-D77E-E3FC115DC1FA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88374-44AF-E8C2-C63E-7D037EE7BAEC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173611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4">
            <a:extLst>
              <a:ext uri="{FF2B5EF4-FFF2-40B4-BE49-F238E27FC236}">
                <a16:creationId xmlns:a16="http://schemas.microsoft.com/office/drawing/2014/main" id="{E3F5EB3F-91E6-41BE-6224-5C6FFB3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14" y="504465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241C8B-0D80-0BAE-68E1-17C96421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9" y="171783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D93F09-AD71-4453-C07C-ADFF49A03E55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744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% of companies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BD77490-5F16-2E9C-760F-F87B466F8206}"/>
              </a:ext>
            </a:extLst>
          </p:cNvPr>
          <p:cNvSpPr/>
          <p:nvPr/>
        </p:nvSpPr>
        <p:spPr>
          <a:xfrm>
            <a:off x="10188348" y="5496249"/>
            <a:ext cx="309486" cy="656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5C04696-FD97-8ACC-B6BC-514714CACF31}"/>
              </a:ext>
            </a:extLst>
          </p:cNvPr>
          <p:cNvSpPr/>
          <p:nvPr/>
        </p:nvSpPr>
        <p:spPr>
          <a:xfrm>
            <a:off x="10497834" y="5050469"/>
            <a:ext cx="309486" cy="11018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7AC1FA1-EB74-5943-250A-958EAA218B60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13B4F1DD-26BC-6328-7737-6A0979E84F9C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/>
              <p:nvPr/>
            </p:nvSpPr>
            <p:spPr>
              <a:xfrm>
                <a:off x="10273456" y="4656732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456" y="4656732"/>
                <a:ext cx="651524" cy="387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23DF0D77-C1FC-F4FA-23AC-FDB222CE7069}"/>
              </a:ext>
            </a:extLst>
          </p:cNvPr>
          <p:cNvSpPr txBox="1"/>
          <p:nvPr/>
        </p:nvSpPr>
        <p:spPr>
          <a:xfrm>
            <a:off x="7506869" y="1060738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11199542-5C49-5429-4848-FB62195F1139}"/>
              </a:ext>
            </a:extLst>
          </p:cNvPr>
          <p:cNvSpPr/>
          <p:nvPr/>
        </p:nvSpPr>
        <p:spPr>
          <a:xfrm>
            <a:off x="7245626" y="1425084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% of companies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/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6F4F7E9-362A-C7A1-84D9-14368C3F0989}"/>
              </a:ext>
            </a:extLst>
          </p:cNvPr>
          <p:cNvCxnSpPr>
            <a:cxnSpLocks/>
            <a:stCxn id="5" idx="15"/>
            <a:endCxn id="1086" idx="6"/>
          </p:cNvCxnSpPr>
          <p:nvPr/>
        </p:nvCxnSpPr>
        <p:spPr>
          <a:xfrm flipV="1">
            <a:off x="4525505" y="3172811"/>
            <a:ext cx="3306004" cy="17169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picture containing logo&#10;&#10;Description automatically generated">
            <a:extLst>
              <a:ext uri="{FF2B5EF4-FFF2-40B4-BE49-F238E27FC236}">
                <a16:creationId xmlns:a16="http://schemas.microsoft.com/office/drawing/2014/main" id="{BCC8B3BE-1BD7-54E2-270E-54E269CE13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7" y="4901299"/>
            <a:ext cx="2402402" cy="16625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6C1427-1535-7949-F555-76AE22EFEA29}"/>
              </a:ext>
            </a:extLst>
          </p:cNvPr>
          <p:cNvSpPr txBox="1"/>
          <p:nvPr/>
        </p:nvSpPr>
        <p:spPr>
          <a:xfrm>
            <a:off x="1792122" y="6291166"/>
            <a:ext cx="1304896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Fortune500</a:t>
            </a:r>
          </a:p>
        </p:txBody>
      </p:sp>
      <p:pic>
        <p:nvPicPr>
          <p:cNvPr id="97" name="Picture 96" descr="Little boy presenting graph">
            <a:extLst>
              <a:ext uri="{FF2B5EF4-FFF2-40B4-BE49-F238E27FC236}">
                <a16:creationId xmlns:a16="http://schemas.microsoft.com/office/drawing/2014/main" id="{11EC2ED7-56FF-FB07-E742-6A0EAF1C9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" y="5266289"/>
            <a:ext cx="1455122" cy="97000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40CCB8-73B3-EFB9-74D8-629DFB1EAFCB}"/>
              </a:ext>
            </a:extLst>
          </p:cNvPr>
          <p:cNvSpPr txBox="1"/>
          <p:nvPr/>
        </p:nvSpPr>
        <p:spPr>
          <a:xfrm>
            <a:off x="230149" y="4523762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Assign Cloud Specialist</a:t>
            </a:r>
          </a:p>
        </p:txBody>
      </p:sp>
      <p:pic>
        <p:nvPicPr>
          <p:cNvPr id="100" name="Picture 99" descr="Top view of miscellaneous board game pieces">
            <a:extLst>
              <a:ext uri="{FF2B5EF4-FFF2-40B4-BE49-F238E27FC236}">
                <a16:creationId xmlns:a16="http://schemas.microsoft.com/office/drawing/2014/main" id="{62BAE906-87EA-B8DC-FCC1-995148C8C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2268679"/>
            <a:ext cx="1380087" cy="92005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45591E-4406-04C0-90D9-5FB877624340}"/>
              </a:ext>
            </a:extLst>
          </p:cNvPr>
          <p:cNvSpPr txBox="1"/>
          <p:nvPr/>
        </p:nvSpPr>
        <p:spPr>
          <a:xfrm>
            <a:off x="192282" y="1552077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cloud specialist</a:t>
            </a:r>
          </a:p>
        </p:txBody>
      </p:sp>
      <p:pic>
        <p:nvPicPr>
          <p:cNvPr id="102" name="Picture 101" descr="A picture containing logo&#10;&#10;Description automatically generated">
            <a:extLst>
              <a:ext uri="{FF2B5EF4-FFF2-40B4-BE49-F238E27FC236}">
                <a16:creationId xmlns:a16="http://schemas.microsoft.com/office/drawing/2014/main" id="{AA428646-AD4C-BDD4-859B-A18994C7A3E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70" y="1611161"/>
            <a:ext cx="2402402" cy="1662562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5511950-202F-FFC9-0E26-6376F9E9B14C}"/>
              </a:ext>
            </a:extLst>
          </p:cNvPr>
          <p:cNvCxnSpPr>
            <a:cxnSpLocks/>
          </p:cNvCxnSpPr>
          <p:nvPr/>
        </p:nvCxnSpPr>
        <p:spPr>
          <a:xfrm rot="16200000">
            <a:off x="9213542" y="2281341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DBCCEB-253C-9228-9528-61ABA5B274BD}"/>
              </a:ext>
            </a:extLst>
          </p:cNvPr>
          <p:cNvSpPr/>
          <p:nvPr/>
        </p:nvSpPr>
        <p:spPr>
          <a:xfrm>
            <a:off x="10216842" y="2314940"/>
            <a:ext cx="309486" cy="6560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A3BE64-2A79-2B6B-0C53-07EF381BAB08}"/>
              </a:ext>
            </a:extLst>
          </p:cNvPr>
          <p:cNvSpPr/>
          <p:nvPr/>
        </p:nvSpPr>
        <p:spPr>
          <a:xfrm>
            <a:off x="10526328" y="1869160"/>
            <a:ext cx="309486" cy="11018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CA4A6C0-941B-3A42-0AAF-1C490D9F551D}"/>
              </a:ext>
            </a:extLst>
          </p:cNvPr>
          <p:cNvSpPr/>
          <p:nvPr/>
        </p:nvSpPr>
        <p:spPr>
          <a:xfrm>
            <a:off x="10846606" y="2514493"/>
            <a:ext cx="309486" cy="4564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5763AF-234C-534D-F8FE-2D2E8A3C672B}"/>
              </a:ext>
            </a:extLst>
          </p:cNvPr>
          <p:cNvSpPr/>
          <p:nvPr/>
        </p:nvSpPr>
        <p:spPr>
          <a:xfrm>
            <a:off x="11166884" y="2807253"/>
            <a:ext cx="309486" cy="163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2EAA82-9D82-F36E-E062-F5619B749647}"/>
              </a:ext>
            </a:extLst>
          </p:cNvPr>
          <p:cNvSpPr txBox="1"/>
          <p:nvPr/>
        </p:nvSpPr>
        <p:spPr>
          <a:xfrm>
            <a:off x="5286028" y="-6870"/>
            <a:ext cx="69923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 source: https://www.linkedin.com/pulse/why-90-fortune-500-companies-now-using-microsoft-cloud-natasha-spurr/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/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blipFill>
                <a:blip r:embed="rId12"/>
                <a:stretch>
                  <a:fillRect t="-3125" r="-15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72068A2-CA67-B87C-2168-7C98187020D5}"/>
                  </a:ext>
                </a:extLst>
              </p:cNvPr>
              <p:cNvSpPr txBox="1"/>
              <p:nvPr/>
            </p:nvSpPr>
            <p:spPr>
              <a:xfrm>
                <a:off x="9517321" y="6437330"/>
                <a:ext cx="2838021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72068A2-CA67-B87C-2168-7C981870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21" y="6437330"/>
                <a:ext cx="2838021" cy="387927"/>
              </a:xfrm>
              <a:prstGeom prst="rect">
                <a:avLst/>
              </a:prstGeom>
              <a:blipFill>
                <a:blip r:embed="rId13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C4A45-2282-1180-6CA7-BB63B25A4385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C4A45-2282-1180-6CA7-BB63B25A4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831D7-C060-A107-6454-27FCB4483AE0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831D7-C060-A107-6454-27FCB448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63DB7-DF92-BB8A-7154-7B8BEABA66BD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63DB7-DF92-BB8A-7154-7B8BEABA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44B73-6D0C-B53A-7D8E-4C6FEA05DCC0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44B73-6D0C-B53A-7D8E-4C6FEA05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7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BCC3694-4DDC-BF0A-9478-36D9AF38C772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D2B9-7184-3E12-B234-417B2A6F883A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4165219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A948-347D-5DEA-35BA-0B70C6D0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ATE in RCTs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Suppose that treatment is randomly assigned (i.e. RCT)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∈(0, 1)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p>
                      </m:sSup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Average </a:t>
                </a:r>
                <a:r>
                  <a:rPr lang="en-US" b="1" dirty="0"/>
                  <a:t>observed</a:t>
                </a:r>
                <a:r>
                  <a:rPr lang="en-US" dirty="0"/>
                  <a:t> outcome in treatment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recovers average </a:t>
                </a:r>
                <a:r>
                  <a:rPr lang="en-US" b="1" dirty="0"/>
                  <a:t>potential</a:t>
                </a:r>
                <a:r>
                  <a:rPr lang="en-US" dirty="0"/>
                  <a:t> outcome for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Average </a:t>
                </a:r>
                <a:r>
                  <a:rPr lang="en-US" b="1" dirty="0"/>
                  <a:t>predictive</a:t>
                </a:r>
                <a:r>
                  <a:rPr lang="en-US" dirty="0"/>
                  <a:t> effect recovers the average </a:t>
                </a:r>
                <a:r>
                  <a:rPr lang="en-US" b="1" dirty="0"/>
                  <a:t>treatment</a:t>
                </a:r>
                <a:r>
                  <a:rPr lang="en-US" dirty="0"/>
                  <a:t>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16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4657-6BA9-9361-FB03-2923F5A9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1904-2D28-BC16-7E57-D1E40AC28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54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1A55-0189-12DD-4A72-89B9DEC6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Externalities, Stability and Equilibrium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CECF-A2E1-88F2-E9BA-53729B48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Stable Unit Treatment Value Assumption (SUTVA)</a:t>
            </a:r>
          </a:p>
          <a:p>
            <a:r>
              <a:rPr lang="en-US" dirty="0"/>
              <a:t>Implicit in our notation the potential outcome of a unit depends only on its own treatment</a:t>
            </a:r>
          </a:p>
          <a:p>
            <a:r>
              <a:rPr lang="en-US" dirty="0"/>
              <a:t>This can be violated due to what is known as spillover effects, externalities or general equilibrium effects</a:t>
            </a:r>
          </a:p>
          <a:p>
            <a:r>
              <a:rPr lang="en-US" dirty="0"/>
              <a:t>In vaccine trials: if large fraction of population is treated, then the effect of vaccinating an additional unity changes, due to herd immunity</a:t>
            </a:r>
          </a:p>
          <a:p>
            <a:r>
              <a:rPr lang="en-US" dirty="0"/>
              <a:t>In labor: if we make an intervention that incentivizes a large fraction of population to attend college, the college-wage premium will likely decrease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09EA-777E-EB2A-24D3-6AEF02CE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Ethical, Practical and Generalizability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F213E-18CA-6425-75D9-E5282BAE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Ethical Concerns:</a:t>
            </a:r>
            <a:r>
              <a:rPr lang="en-US" dirty="0"/>
              <a:t> Many potential trials would correctly be judged unethical by a human subject trial review board; Key principles [78 Belmont report]: (</a:t>
            </a:r>
            <a:r>
              <a:rPr lang="en-US" dirty="0" err="1"/>
              <a:t>i</a:t>
            </a:r>
            <a:r>
              <a:rPr lang="en-US" dirty="0"/>
              <a:t>) respect for persons, (ii) beneficence, (iii) justice</a:t>
            </a:r>
          </a:p>
          <a:p>
            <a:r>
              <a:rPr lang="en-US" b="1" dirty="0"/>
              <a:t>Practical Concerns:</a:t>
            </a:r>
            <a:r>
              <a:rPr lang="en-US" dirty="0"/>
              <a:t> Practically infeasible due to high cost (e.g. expensive treatment, expensive data collection, low signal regime, long-term outcomes) or inability to directly randomize the treatment</a:t>
            </a:r>
          </a:p>
          <a:p>
            <a:r>
              <a:rPr lang="en-US" b="1" dirty="0"/>
              <a:t>Generalizability:</a:t>
            </a:r>
            <a:r>
              <a:rPr lang="en-US" dirty="0"/>
              <a:t> Local population used for RCT might not generalize to broader population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2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70E780C-8FEF-DA16-31A5-8B3EC1F6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88" b="136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4170F-F8A8-5406-123F-9FED679FD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Basics of A/B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CDA8-629D-3A45-2769-46156C31E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Randomization, Causality,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301492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80E00C9-4D60-9C1F-96D3-490449F3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E7B01-F823-A4E6-498F-25B390F0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95E78-627C-3A7B-5A9B-6E8C35D5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44C54DCA-7A82-3F80-5AC3-081F5DC341B5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585E5D-8FD2-B0C5-ECDA-AA4C7645B70B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585E5D-8FD2-B0C5-ECDA-AA4C7645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2BA57-CE99-F4F6-0972-2EACBF9DA29B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2BA57-CE99-F4F6-0972-2EACBF9D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8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CF646DB9-CA8F-D3FA-6819-1C972C793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372AB16-3804-AFC7-F5A7-953C14110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50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CCFE9CCB-F933-951B-9797-BD7F72A77A16}"/>
              </a:ext>
            </a:extLst>
          </p:cNvPr>
          <p:cNvSpPr txBox="1"/>
          <p:nvPr/>
        </p:nvSpPr>
        <p:spPr>
          <a:xfrm>
            <a:off x="7516898" y="10152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4" name="Picture 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C7C61315-E08D-173F-71DA-4A10F196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43" y="1314261"/>
            <a:ext cx="1941926" cy="230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50A44-5905-C14F-DBB2-E967E643AA00}"/>
              </a:ext>
            </a:extLst>
          </p:cNvPr>
          <p:cNvSpPr txBox="1"/>
          <p:nvPr/>
        </p:nvSpPr>
        <p:spPr>
          <a:xfrm>
            <a:off x="7515711" y="41522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8" name="Picture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D28CCB5-5567-CF6F-987D-45C3436D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56" y="4451247"/>
            <a:ext cx="1941926" cy="2302679"/>
          </a:xfrm>
          <a:prstGeom prst="rect">
            <a:avLst/>
          </a:prstGeom>
        </p:spPr>
      </p:pic>
      <p:pic>
        <p:nvPicPr>
          <p:cNvPr id="3" name="Picture 2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8D53AC2D-D31E-FE64-B508-A7EE369D8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96473DC-5C59-3785-99CE-2A86C8676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194D7D-E93A-9147-C08B-2C72EBF31287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8258B-8E38-EE8D-222F-5FE01786436B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8258B-8E38-EE8D-222F-5FE017864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199EA-0116-CD89-26F0-02F36092B5FF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199EA-0116-CD89-26F0-02F36092B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660724-EE93-9C11-AA93-62A65FEB2B87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B64EAA-E3C6-5EC3-BA0B-56354B543734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B64EAA-E3C6-5EC3-BA0B-56354B543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9A519-727D-968D-A9FA-DFE68670A545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9A519-727D-968D-A9FA-DFE68670A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1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723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/>
              <p:nvPr/>
            </p:nvSpPr>
            <p:spPr>
              <a:xfrm>
                <a:off x="9663436" y="6395788"/>
                <a:ext cx="26314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=24$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36" y="6395788"/>
                <a:ext cx="2631426" cy="369332"/>
              </a:xfrm>
              <a:prstGeom prst="rect">
                <a:avLst/>
              </a:prstGeom>
              <a:blipFill>
                <a:blip r:embed="rId7"/>
                <a:stretch>
                  <a:fillRect t="-6557" r="-1852" b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124CB8DC-B301-78E6-91EA-E0C25AD6E0EE}"/>
              </a:ext>
            </a:extLst>
          </p:cNvPr>
          <p:cNvCxnSpPr>
            <a:cxnSpLocks/>
          </p:cNvCxnSpPr>
          <p:nvPr/>
        </p:nvCxnSpPr>
        <p:spPr>
          <a:xfrm rot="16200000">
            <a:off x="9194275" y="2276530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2971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/>
              <p:nvPr/>
            </p:nvSpPr>
            <p:spPr>
              <a:xfrm>
                <a:off x="9677676" y="3358841"/>
                <a:ext cx="2627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=12$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76" y="3358841"/>
                <a:ext cx="2627001" cy="369332"/>
              </a:xfrm>
              <a:prstGeom prst="rect">
                <a:avLst/>
              </a:prstGeom>
              <a:blipFill>
                <a:blip r:embed="rId8"/>
                <a:stretch>
                  <a:fillRect t="-8197" r="-1860" b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3" name="TextBox 1102">
            <a:extLst>
              <a:ext uri="{FF2B5EF4-FFF2-40B4-BE49-F238E27FC236}">
                <a16:creationId xmlns:a16="http://schemas.microsoft.com/office/drawing/2014/main" id="{CCFE9CCB-F933-951B-9797-BD7F72A77A16}"/>
              </a:ext>
            </a:extLst>
          </p:cNvPr>
          <p:cNvSpPr txBox="1"/>
          <p:nvPr/>
        </p:nvSpPr>
        <p:spPr>
          <a:xfrm>
            <a:off x="7516898" y="10152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4" name="Picture 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C7C61315-E08D-173F-71DA-4A10F196336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43" y="1314261"/>
            <a:ext cx="1941926" cy="23026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5F5BAB-DD11-1B70-4B07-B79560A13264}"/>
              </a:ext>
            </a:extLst>
          </p:cNvPr>
          <p:cNvSpPr/>
          <p:nvPr/>
        </p:nvSpPr>
        <p:spPr>
          <a:xfrm>
            <a:off x="10194495" y="1693757"/>
            <a:ext cx="1774898" cy="1272050"/>
          </a:xfrm>
          <a:custGeom>
            <a:avLst/>
            <a:gdLst>
              <a:gd name="connsiteX0" fmla="*/ 4318 w 1774898"/>
              <a:gd name="connsiteY0" fmla="*/ 1272050 h 1272050"/>
              <a:gd name="connsiteX1" fmla="*/ 38566 w 1774898"/>
              <a:gd name="connsiteY1" fmla="*/ 35726 h 1272050"/>
              <a:gd name="connsiteX2" fmla="*/ 285145 w 1774898"/>
              <a:gd name="connsiteY2" fmla="*/ 385047 h 1272050"/>
              <a:gd name="connsiteX3" fmla="*/ 726934 w 1774898"/>
              <a:gd name="connsiteY3" fmla="*/ 922728 h 1272050"/>
              <a:gd name="connsiteX4" fmla="*/ 1565990 w 1774898"/>
              <a:gd name="connsiteY4" fmla="*/ 1213830 h 1272050"/>
              <a:gd name="connsiteX5" fmla="*/ 1774898 w 1774898"/>
              <a:gd name="connsiteY5" fmla="*/ 1227528 h 12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898" h="1272050" extrusionOk="0">
                <a:moveTo>
                  <a:pt x="4318" y="1272050"/>
                </a:moveTo>
                <a:cubicBezTo>
                  <a:pt x="-22740" y="716709"/>
                  <a:pt x="-25444" y="160935"/>
                  <a:pt x="38566" y="35726"/>
                </a:cubicBezTo>
                <a:cubicBezTo>
                  <a:pt x="72556" y="-89173"/>
                  <a:pt x="178288" y="219901"/>
                  <a:pt x="285145" y="385047"/>
                </a:cubicBezTo>
                <a:cubicBezTo>
                  <a:pt x="347578" y="541458"/>
                  <a:pt x="545154" y="777892"/>
                  <a:pt x="726934" y="922728"/>
                </a:cubicBezTo>
                <a:cubicBezTo>
                  <a:pt x="984784" y="1061717"/>
                  <a:pt x="1378506" y="1195961"/>
                  <a:pt x="1565990" y="1213830"/>
                </a:cubicBezTo>
                <a:cubicBezTo>
                  <a:pt x="1741726" y="1265567"/>
                  <a:pt x="1759040" y="1244105"/>
                  <a:pt x="1774898" y="1227528"/>
                </a:cubicBezTo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3161294">
                  <a:custGeom>
                    <a:avLst/>
                    <a:gdLst>
                      <a:gd name="connsiteX0" fmla="*/ 4318 w 1774898"/>
                      <a:gd name="connsiteY0" fmla="*/ 1272050 h 1272050"/>
                      <a:gd name="connsiteX1" fmla="*/ 38566 w 1774898"/>
                      <a:gd name="connsiteY1" fmla="*/ 35726 h 1272050"/>
                      <a:gd name="connsiteX2" fmla="*/ 285145 w 1774898"/>
                      <a:gd name="connsiteY2" fmla="*/ 385047 h 1272050"/>
                      <a:gd name="connsiteX3" fmla="*/ 726934 w 1774898"/>
                      <a:gd name="connsiteY3" fmla="*/ 922728 h 1272050"/>
                      <a:gd name="connsiteX4" fmla="*/ 1565990 w 1774898"/>
                      <a:gd name="connsiteY4" fmla="*/ 1213830 h 1272050"/>
                      <a:gd name="connsiteX5" fmla="*/ 1774898 w 1774898"/>
                      <a:gd name="connsiteY5" fmla="*/ 1227528 h 1272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4898" h="1272050">
                        <a:moveTo>
                          <a:pt x="4318" y="1272050"/>
                        </a:moveTo>
                        <a:cubicBezTo>
                          <a:pt x="-1960" y="727805"/>
                          <a:pt x="-8238" y="183560"/>
                          <a:pt x="38566" y="35726"/>
                        </a:cubicBezTo>
                        <a:cubicBezTo>
                          <a:pt x="85370" y="-112108"/>
                          <a:pt x="170417" y="237213"/>
                          <a:pt x="285145" y="385047"/>
                        </a:cubicBezTo>
                        <a:cubicBezTo>
                          <a:pt x="399873" y="532881"/>
                          <a:pt x="513460" y="784598"/>
                          <a:pt x="726934" y="922728"/>
                        </a:cubicBezTo>
                        <a:cubicBezTo>
                          <a:pt x="940408" y="1060858"/>
                          <a:pt x="1391329" y="1163030"/>
                          <a:pt x="1565990" y="1213830"/>
                        </a:cubicBezTo>
                        <a:cubicBezTo>
                          <a:pt x="1740651" y="1264630"/>
                          <a:pt x="1757774" y="1246079"/>
                          <a:pt x="1774898" y="122752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50A44-5905-C14F-DBB2-E967E643AA00}"/>
              </a:ext>
            </a:extLst>
          </p:cNvPr>
          <p:cNvSpPr txBox="1"/>
          <p:nvPr/>
        </p:nvSpPr>
        <p:spPr>
          <a:xfrm>
            <a:off x="7515711" y="41522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8" name="Picture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D28CCB5-5567-CF6F-987D-45C3436D56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56" y="4451247"/>
            <a:ext cx="1941926" cy="230267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E9FCD2-E050-EA7E-96D0-15904EE6B50D}"/>
              </a:ext>
            </a:extLst>
          </p:cNvPr>
          <p:cNvSpPr/>
          <p:nvPr/>
        </p:nvSpPr>
        <p:spPr>
          <a:xfrm>
            <a:off x="10188186" y="4899232"/>
            <a:ext cx="1710813" cy="1212500"/>
          </a:xfrm>
          <a:custGeom>
            <a:avLst/>
            <a:gdLst>
              <a:gd name="connsiteX0" fmla="*/ 0 w 1710813"/>
              <a:gd name="connsiteY0" fmla="*/ 1212500 h 1212500"/>
              <a:gd name="connsiteX1" fmla="*/ 141584 w 1710813"/>
              <a:gd name="connsiteY1" fmla="*/ 917532 h 1212500"/>
              <a:gd name="connsiteX2" fmla="*/ 342162 w 1710813"/>
              <a:gd name="connsiteY2" fmla="*/ 150616 h 1212500"/>
              <a:gd name="connsiteX3" fmla="*/ 560439 w 1710813"/>
              <a:gd name="connsiteY3" fmla="*/ 50327 h 1212500"/>
              <a:gd name="connsiteX4" fmla="*/ 772815 w 1710813"/>
              <a:gd name="connsiteY4" fmla="*/ 746451 h 1212500"/>
              <a:gd name="connsiteX5" fmla="*/ 1079582 w 1710813"/>
              <a:gd name="connsiteY5" fmla="*/ 1076814 h 1212500"/>
              <a:gd name="connsiteX6" fmla="*/ 1710813 w 1710813"/>
              <a:gd name="connsiteY6" fmla="*/ 1206600 h 12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813" h="1212500" extrusionOk="0">
                <a:moveTo>
                  <a:pt x="0" y="1212500"/>
                </a:moveTo>
                <a:cubicBezTo>
                  <a:pt x="42954" y="1155514"/>
                  <a:pt x="68187" y="1098001"/>
                  <a:pt x="141584" y="917532"/>
                </a:cubicBezTo>
                <a:cubicBezTo>
                  <a:pt x="204672" y="766219"/>
                  <a:pt x="273199" y="287186"/>
                  <a:pt x="342162" y="150616"/>
                </a:cubicBezTo>
                <a:cubicBezTo>
                  <a:pt x="400433" y="-9314"/>
                  <a:pt x="488749" y="-57996"/>
                  <a:pt x="560439" y="50327"/>
                </a:cubicBezTo>
                <a:cubicBezTo>
                  <a:pt x="608063" y="176906"/>
                  <a:pt x="713907" y="576703"/>
                  <a:pt x="772815" y="746451"/>
                </a:cubicBezTo>
                <a:cubicBezTo>
                  <a:pt x="834687" y="918809"/>
                  <a:pt x="907934" y="1012008"/>
                  <a:pt x="1079582" y="1076814"/>
                </a:cubicBezTo>
                <a:cubicBezTo>
                  <a:pt x="1275804" y="1116069"/>
                  <a:pt x="1452092" y="1211840"/>
                  <a:pt x="1710813" y="1206600"/>
                </a:cubicBezTo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15784365">
                  <a:custGeom>
                    <a:avLst/>
                    <a:gdLst>
                      <a:gd name="connsiteX0" fmla="*/ 0 w 1710813"/>
                      <a:gd name="connsiteY0" fmla="*/ 1212500 h 1212500"/>
                      <a:gd name="connsiteX1" fmla="*/ 141584 w 1710813"/>
                      <a:gd name="connsiteY1" fmla="*/ 917532 h 1212500"/>
                      <a:gd name="connsiteX2" fmla="*/ 342162 w 1710813"/>
                      <a:gd name="connsiteY2" fmla="*/ 150616 h 1212500"/>
                      <a:gd name="connsiteX3" fmla="*/ 560439 w 1710813"/>
                      <a:gd name="connsiteY3" fmla="*/ 50327 h 1212500"/>
                      <a:gd name="connsiteX4" fmla="*/ 772815 w 1710813"/>
                      <a:gd name="connsiteY4" fmla="*/ 746451 h 1212500"/>
                      <a:gd name="connsiteX5" fmla="*/ 1079582 w 1710813"/>
                      <a:gd name="connsiteY5" fmla="*/ 1076814 h 1212500"/>
                      <a:gd name="connsiteX6" fmla="*/ 1710813 w 1710813"/>
                      <a:gd name="connsiteY6" fmla="*/ 1206600 h 121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0813" h="1212500">
                        <a:moveTo>
                          <a:pt x="0" y="1212500"/>
                        </a:moveTo>
                        <a:cubicBezTo>
                          <a:pt x="42278" y="1153506"/>
                          <a:pt x="84557" y="1094513"/>
                          <a:pt x="141584" y="917532"/>
                        </a:cubicBezTo>
                        <a:cubicBezTo>
                          <a:pt x="198611" y="740551"/>
                          <a:pt x="272353" y="295150"/>
                          <a:pt x="342162" y="150616"/>
                        </a:cubicBezTo>
                        <a:cubicBezTo>
                          <a:pt x="411971" y="6082"/>
                          <a:pt x="488664" y="-48979"/>
                          <a:pt x="560439" y="50327"/>
                        </a:cubicBezTo>
                        <a:cubicBezTo>
                          <a:pt x="632215" y="149633"/>
                          <a:pt x="686291" y="575370"/>
                          <a:pt x="772815" y="746451"/>
                        </a:cubicBezTo>
                        <a:cubicBezTo>
                          <a:pt x="859339" y="917532"/>
                          <a:pt x="923249" y="1000122"/>
                          <a:pt x="1079582" y="1076814"/>
                        </a:cubicBezTo>
                        <a:cubicBezTo>
                          <a:pt x="1235915" y="1153505"/>
                          <a:pt x="1473364" y="1180052"/>
                          <a:pt x="1710813" y="12066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07B4D788-A102-3DAB-DD72-0E98930E7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3B68350-070E-02BD-8ED0-4836F9622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FA08B0-5F38-7CC1-25F1-ADB7784DED44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2348E4-9D89-DB4B-2B49-DF35C5A0D1AB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2348E4-9D89-DB4B-2B49-DF35C5A0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2BD908-9BBC-EA63-12DA-32045AC54A96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2BD908-9BBC-EA63-12DA-32045AC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66AB625-91D0-EBE1-640A-5D296147ECCE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B2816-C5CA-B471-3252-7B4569AAC669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B2816-C5CA-B471-3252-7B4569AAC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4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215EB-BBCD-7D8A-AFE2-74B44AE7D5E4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215EB-BBCD-7D8A-AFE2-74B44AE7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5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515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4A8D54-2755-4102-07E9-45CBC596D6C0}"/>
                  </a:ext>
                </a:extLst>
              </p:cNvPr>
              <p:cNvSpPr txBox="1"/>
              <p:nvPr/>
            </p:nvSpPr>
            <p:spPr>
              <a:xfrm>
                <a:off x="7616035" y="1887385"/>
                <a:ext cx="3352392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±2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4A8D54-2755-4102-07E9-45CBC596D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35" y="1887385"/>
                <a:ext cx="3352392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C30AB52-0F74-3CFB-521E-C956FA31FED1}"/>
              </a:ext>
            </a:extLst>
          </p:cNvPr>
          <p:cNvSpPr txBox="1"/>
          <p:nvPr/>
        </p:nvSpPr>
        <p:spPr>
          <a:xfrm>
            <a:off x="7973949" y="689716"/>
            <a:ext cx="314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with probability 95%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6A0673-3347-F91D-ECB8-3A946C38EA83}"/>
              </a:ext>
            </a:extLst>
          </p:cNvPr>
          <p:cNvSpPr/>
          <p:nvPr/>
        </p:nvSpPr>
        <p:spPr>
          <a:xfrm>
            <a:off x="7760477" y="2241797"/>
            <a:ext cx="408151" cy="65387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9B8010-CDC3-2734-449C-83F6ED27B4E0}"/>
              </a:ext>
            </a:extLst>
          </p:cNvPr>
          <p:cNvSpPr txBox="1"/>
          <p:nvPr/>
        </p:nvSpPr>
        <p:spPr>
          <a:xfrm>
            <a:off x="7174725" y="1409633"/>
            <a:ext cx="1579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</a:rPr>
              <a:t>population mean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C90DA4-1A4F-11C4-0628-3E7DB9CED77D}"/>
              </a:ext>
            </a:extLst>
          </p:cNvPr>
          <p:cNvSpPr/>
          <p:nvPr/>
        </p:nvSpPr>
        <p:spPr>
          <a:xfrm>
            <a:off x="8468341" y="2241798"/>
            <a:ext cx="408151" cy="6538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FB157-12AA-D763-61F9-A1AC4BDA5DDD}"/>
              </a:ext>
            </a:extLst>
          </p:cNvPr>
          <p:cNvSpPr txBox="1"/>
          <p:nvPr/>
        </p:nvSpPr>
        <p:spPr>
          <a:xfrm>
            <a:off x="8090172" y="3224972"/>
            <a:ext cx="119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sample mean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474C59-8719-71DE-C872-CD3E5768E644}"/>
              </a:ext>
            </a:extLst>
          </p:cNvPr>
          <p:cNvSpPr/>
          <p:nvPr/>
        </p:nvSpPr>
        <p:spPr>
          <a:xfrm>
            <a:off x="9142366" y="1887385"/>
            <a:ext cx="1796332" cy="120382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552E3-A961-9774-22C1-FCE5B7DFB63C}"/>
              </a:ext>
            </a:extLst>
          </p:cNvPr>
          <p:cNvSpPr txBox="1"/>
          <p:nvPr/>
        </p:nvSpPr>
        <p:spPr>
          <a:xfrm>
            <a:off x="9363482" y="3219281"/>
            <a:ext cx="13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+mj-lt"/>
              </a:rPr>
              <a:t>sampling error</a:t>
            </a:r>
          </a:p>
        </p:txBody>
      </p:sp>
      <p:pic>
        <p:nvPicPr>
          <p:cNvPr id="29" name="Picture 28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E62C3993-1D86-5777-1A3F-059EA992D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09DB6AF1-2CB0-D775-5CC6-FE69835B2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3F792D-9298-7127-1772-4173068FCF86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D98A28-C7A7-7D39-3BA3-00FDBC5A03CB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D98A28-C7A7-7D39-3BA3-00FDBC5A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EFB5F9-0D7E-AF0D-6284-7C237B7B027A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EFB5F9-0D7E-AF0D-6284-7C237B7B0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DC35E2F-5782-98B9-6EF1-7161542F4AB2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A62FE2-226B-C1FB-ABD7-6FBFBD2D33EF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A62FE2-226B-C1FB-ABD7-6FBFBD2D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6D0F6D-C7E6-ED5D-CB56-80DB85E8D037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6D0F6D-C7E6-ED5D-CB56-80DB85E8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1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C4046-E45F-47C3-974B-E8C5228A63BE}"/>
                  </a:ext>
                </a:extLst>
              </p:cNvPr>
              <p:cNvSpPr txBox="1"/>
              <p:nvPr/>
            </p:nvSpPr>
            <p:spPr>
              <a:xfrm>
                <a:off x="7618868" y="4654250"/>
                <a:ext cx="3378169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±2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C4046-E45F-47C3-974B-E8C5228A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868" y="4654250"/>
                <a:ext cx="3378169" cy="11835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1A75AD9-085F-77D7-0F53-C5EDFB6364F4}"/>
              </a:ext>
            </a:extLst>
          </p:cNvPr>
          <p:cNvSpPr/>
          <p:nvPr/>
        </p:nvSpPr>
        <p:spPr>
          <a:xfrm>
            <a:off x="7763310" y="5008662"/>
            <a:ext cx="408151" cy="65387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E531AC-72E4-87BB-1A9E-7029D68D1D0E}"/>
              </a:ext>
            </a:extLst>
          </p:cNvPr>
          <p:cNvSpPr txBox="1"/>
          <p:nvPr/>
        </p:nvSpPr>
        <p:spPr>
          <a:xfrm>
            <a:off x="7177558" y="4176498"/>
            <a:ext cx="1579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</a:rPr>
              <a:t>population mean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2ACBEFF-1AD2-76AF-C438-BF11598ADFB9}"/>
              </a:ext>
            </a:extLst>
          </p:cNvPr>
          <p:cNvSpPr/>
          <p:nvPr/>
        </p:nvSpPr>
        <p:spPr>
          <a:xfrm>
            <a:off x="8471174" y="5008663"/>
            <a:ext cx="408151" cy="6538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12887F-93F8-36AF-825A-2647DD803926}"/>
              </a:ext>
            </a:extLst>
          </p:cNvPr>
          <p:cNvSpPr txBox="1"/>
          <p:nvPr/>
        </p:nvSpPr>
        <p:spPr>
          <a:xfrm>
            <a:off x="8093005" y="5991837"/>
            <a:ext cx="119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sample mean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7B7B4D9-7BAD-2DDA-B6B0-74020A054D85}"/>
              </a:ext>
            </a:extLst>
          </p:cNvPr>
          <p:cNvSpPr/>
          <p:nvPr/>
        </p:nvSpPr>
        <p:spPr>
          <a:xfrm>
            <a:off x="9145199" y="4654250"/>
            <a:ext cx="1796332" cy="120382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D8245F-C454-1F7B-3971-75CAABBB1AC5}"/>
              </a:ext>
            </a:extLst>
          </p:cNvPr>
          <p:cNvSpPr txBox="1"/>
          <p:nvPr/>
        </p:nvSpPr>
        <p:spPr>
          <a:xfrm>
            <a:off x="9366315" y="5986146"/>
            <a:ext cx="13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+mj-lt"/>
              </a:rPr>
              <a:t>sampling error</a:t>
            </a:r>
          </a:p>
        </p:txBody>
      </p:sp>
    </p:spTree>
    <p:extLst>
      <p:ext uri="{BB962C8B-B14F-4D97-AF65-F5344CB8AC3E}">
        <p14:creationId xmlns:p14="http://schemas.microsoft.com/office/powerpoint/2010/main" val="1682806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0AB52-0F74-3CFB-521E-C956FA31FED1}"/>
              </a:ext>
            </a:extLst>
          </p:cNvPr>
          <p:cNvSpPr txBox="1"/>
          <p:nvPr/>
        </p:nvSpPr>
        <p:spPr>
          <a:xfrm>
            <a:off x="7973949" y="689716"/>
            <a:ext cx="314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with probability 95%</a:t>
            </a:r>
          </a:p>
        </p:txBody>
      </p:sp>
      <p:pic>
        <p:nvPicPr>
          <p:cNvPr id="12" name="Picture 11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7EF9DE69-4436-84DF-C64D-5D24876FB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52B88338-907C-F0D9-7301-B97CE3B8B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EEE3C-0426-39B8-4298-C66EC84F1992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9BD83-D593-E269-7EA7-5EBAC8751378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9BD83-D593-E269-7EA7-5EBAC875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90D098-C402-A3D6-5750-DC69402F21AB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90D098-C402-A3D6-5750-DC69402F2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724B7EE-EF09-C52D-9C58-CA12C958054D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D3DC8A-C898-9374-BC3E-7B1C0C03D987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D3DC8A-C898-9374-BC3E-7B1C0C03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9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B65BA5-3D49-2EDD-375B-1DC620EED16A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B65BA5-3D49-2EDD-375B-1DC620EE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0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86EEF-2505-754B-3623-97FE0A739E66}"/>
                  </a:ext>
                </a:extLst>
              </p:cNvPr>
              <p:cNvSpPr txBox="1"/>
              <p:nvPr/>
            </p:nvSpPr>
            <p:spPr>
              <a:xfrm>
                <a:off x="6818405" y="3667872"/>
                <a:ext cx="5439951" cy="1001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≈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86EEF-2505-754B-3623-97FE0A739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05" y="3667872"/>
                <a:ext cx="5439951" cy="10016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7A7FD60-02FA-A294-431C-F4736A83BB15}"/>
              </a:ext>
            </a:extLst>
          </p:cNvPr>
          <p:cNvSpPr/>
          <p:nvPr/>
        </p:nvSpPr>
        <p:spPr>
          <a:xfrm>
            <a:off x="6899225" y="3954219"/>
            <a:ext cx="993902" cy="65387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96831-21D4-F8EF-BAEA-D606338206AF}"/>
              </a:ext>
            </a:extLst>
          </p:cNvPr>
          <p:cNvSpPr txBox="1"/>
          <p:nvPr/>
        </p:nvSpPr>
        <p:spPr>
          <a:xfrm>
            <a:off x="6584579" y="4744191"/>
            <a:ext cx="1579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</a:rPr>
              <a:t>population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BF1D565-00B2-2368-98F2-E0AFD2F54836}"/>
              </a:ext>
            </a:extLst>
          </p:cNvPr>
          <p:cNvSpPr/>
          <p:nvPr/>
        </p:nvSpPr>
        <p:spPr>
          <a:xfrm>
            <a:off x="8234962" y="3954218"/>
            <a:ext cx="909038" cy="6538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62B0A-CE26-9B37-3A11-466DC3BC9707}"/>
              </a:ext>
            </a:extLst>
          </p:cNvPr>
          <p:cNvSpPr txBox="1"/>
          <p:nvPr/>
        </p:nvSpPr>
        <p:spPr>
          <a:xfrm>
            <a:off x="8118004" y="4748229"/>
            <a:ext cx="119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sample effect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311980-73A6-ADB4-1BA5-D9D593974E8B}"/>
              </a:ext>
            </a:extLst>
          </p:cNvPr>
          <p:cNvSpPr/>
          <p:nvPr/>
        </p:nvSpPr>
        <p:spPr>
          <a:xfrm>
            <a:off x="9379212" y="3587806"/>
            <a:ext cx="2739720" cy="120382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3D27D-1350-73F0-54DF-006F91B8FE39}"/>
              </a:ext>
            </a:extLst>
          </p:cNvPr>
          <p:cNvSpPr txBox="1"/>
          <p:nvPr/>
        </p:nvSpPr>
        <p:spPr>
          <a:xfrm>
            <a:off x="10129342" y="4775165"/>
            <a:ext cx="13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+mj-lt"/>
              </a:rPr>
              <a:t>sampling error</a:t>
            </a:r>
          </a:p>
        </p:txBody>
      </p:sp>
    </p:spTree>
    <p:extLst>
      <p:ext uri="{BB962C8B-B14F-4D97-AF65-F5344CB8AC3E}">
        <p14:creationId xmlns:p14="http://schemas.microsoft.com/office/powerpoint/2010/main" val="2272011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44C3-A4B2-84F4-5F04-84287FEC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CDC70-56C5-ADEF-526D-E258BBB0D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Under mild regularity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limUpp>
                        <m:limUp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ar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ar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limUpp>
                        <m:limUp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CDC70-56C5-ADEF-526D-E258BBB0D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63A8035-91A3-F64F-02B6-2D7E8C110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0244" y="87435"/>
                <a:ext cx="4646024" cy="1767842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limUpp>
                      <m:limUppPr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Up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means that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400" dirty="0"/>
                  <a:t> set of all hyper-rectangles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63A8035-91A3-F64F-02B6-2D7E8C11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244" y="87435"/>
                <a:ext cx="4646024" cy="17678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9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069F-4663-13F5-1C46-89B218D7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75609-0F18-8C1B-E576-5C43B2ECF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365" y="1825625"/>
                <a:ext cx="10811435" cy="476343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Trivially we can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p>
                        </m:sSup>
                      </m:e>
                    </m:d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[1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By Law of Large Numbers (LLN)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Difference is average of the </a:t>
                </a:r>
                <a:r>
                  <a:rPr lang="en-US" sz="2400" dirty="0" err="1"/>
                  <a:t>i.i.d.</a:t>
                </a:r>
                <a:r>
                  <a:rPr lang="en-US" sz="2400" dirty="0"/>
                  <a:t> mean zero </a:t>
                </a:r>
                <a:r>
                  <a:rPr lang="en-US" sz="2400" dirty="0" err="1"/>
                  <a:t>r.v.s</a:t>
                </a:r>
                <a:r>
                  <a:rPr lang="en-US" sz="2400" dirty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With zero covariance and variance: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75609-0F18-8C1B-E576-5C43B2ECF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365" y="1825625"/>
                <a:ext cx="10811435" cy="4763434"/>
              </a:xfrm>
              <a:blipFill>
                <a:blip r:embed="rId2"/>
                <a:stretch>
                  <a:fillRect l="-733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2C60F47D-6216-71AE-8020-B353CB278FF7}"/>
              </a:ext>
            </a:extLst>
          </p:cNvPr>
          <p:cNvSpPr/>
          <p:nvPr/>
        </p:nvSpPr>
        <p:spPr>
          <a:xfrm>
            <a:off x="9184341" y="4840941"/>
            <a:ext cx="304800" cy="174811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4DEB1-FEF8-0051-868D-C0CB8A4DEA09}"/>
              </a:ext>
            </a:extLst>
          </p:cNvPr>
          <p:cNvSpPr txBox="1"/>
          <p:nvPr/>
        </p:nvSpPr>
        <p:spPr>
          <a:xfrm>
            <a:off x="9565339" y="5161002"/>
            <a:ext cx="22635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Statement follows by Central Limit Theorem (CLT)</a:t>
            </a:r>
          </a:p>
        </p:txBody>
      </p:sp>
    </p:spTree>
    <p:extLst>
      <p:ext uri="{BB962C8B-B14F-4D97-AF65-F5344CB8AC3E}">
        <p14:creationId xmlns:p14="http://schemas.microsoft.com/office/powerpoint/2010/main" val="25569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380E-3E79-E922-336B-C0904B4D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298D4-1758-682C-C067-3F9159C026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statement also holds with consistent estimate of variance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298D4-1758-682C-C067-3F9159C02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09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7C81-3815-C010-BB75-F057430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231B1-1570-185F-2757-C88508088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limUpp>
                      <m:limUp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≈0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If we 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Equivalently,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231B1-1570-185F-2757-C88508088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457342-A209-9AE5-7644-CEAE667EBB1E}"/>
              </a:ext>
            </a:extLst>
          </p:cNvPr>
          <p:cNvSpPr/>
          <p:nvPr/>
        </p:nvSpPr>
        <p:spPr>
          <a:xfrm>
            <a:off x="8381417" y="4739757"/>
            <a:ext cx="1797921" cy="795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A9630-FA6C-0596-B24F-936017F3E771}"/>
              </a:ext>
            </a:extLst>
          </p:cNvPr>
          <p:cNvSpPr txBox="1"/>
          <p:nvPr/>
        </p:nvSpPr>
        <p:spPr>
          <a:xfrm>
            <a:off x="8521117" y="4420154"/>
            <a:ext cx="1604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40724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0CAB6-4DDA-B49D-ACDF-F7D91AD4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963B6-A2F9-A199-E130-651B9619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6006-DB31-463B-4E6C-D386AEC6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15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441BC1E8-B4CB-617B-B18B-49EA2990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80" y="1394477"/>
            <a:ext cx="8545108" cy="42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D7C81-3815-C010-BB75-F057430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2282C2D-53F0-892B-C7CB-C30992574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1795" y="6002121"/>
                <a:ext cx="8157881" cy="631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95% CI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−1.96 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+1.96 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2282C2D-53F0-892B-C7CB-C30992574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1795" y="6002121"/>
                <a:ext cx="8157881" cy="631683"/>
              </a:xfrm>
              <a:blipFill>
                <a:blip r:embed="rId12"/>
                <a:stretch>
                  <a:fillRect l="-1570" t="-10680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E90260-D858-437D-8668-BF48EB25AF2F}"/>
              </a:ext>
            </a:extLst>
          </p:cNvPr>
          <p:cNvCxnSpPr>
            <a:cxnSpLocks/>
          </p:cNvCxnSpPr>
          <p:nvPr/>
        </p:nvCxnSpPr>
        <p:spPr>
          <a:xfrm>
            <a:off x="1394012" y="5143511"/>
            <a:ext cx="8990355" cy="42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D696B-C9FB-F959-9F64-4925A9D10ABE}"/>
              </a:ext>
            </a:extLst>
          </p:cNvPr>
          <p:cNvSpPr/>
          <p:nvPr/>
        </p:nvSpPr>
        <p:spPr>
          <a:xfrm>
            <a:off x="3456732" y="5202216"/>
            <a:ext cx="6763033" cy="320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8C7D2-8CB6-BEC4-F828-E15F44073925}"/>
              </a:ext>
            </a:extLst>
          </p:cNvPr>
          <p:cNvCxnSpPr>
            <a:cxnSpLocks/>
          </p:cNvCxnSpPr>
          <p:nvPr/>
        </p:nvCxnSpPr>
        <p:spPr>
          <a:xfrm flipV="1">
            <a:off x="2450108" y="1746364"/>
            <a:ext cx="0" cy="4703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E2319A-C3F2-DB49-6E45-A015FBA008CD}"/>
                  </a:ext>
                </a:extLst>
              </p:cNvPr>
              <p:cNvSpPr txBox="1"/>
              <p:nvPr/>
            </p:nvSpPr>
            <p:spPr>
              <a:xfrm>
                <a:off x="6684062" y="5138328"/>
                <a:ext cx="349775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E2319A-C3F2-DB49-6E45-A015FBA0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062" y="5138328"/>
                <a:ext cx="349775" cy="352469"/>
              </a:xfrm>
              <a:prstGeom prst="rect">
                <a:avLst/>
              </a:prstGeom>
              <a:blipFill>
                <a:blip r:embed="rId3"/>
                <a:stretch>
                  <a:fillRect r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F78A14-4720-AEF0-173E-D4ADAEB4B810}"/>
                  </a:ext>
                </a:extLst>
              </p:cNvPr>
              <p:cNvSpPr txBox="1"/>
              <p:nvPr/>
            </p:nvSpPr>
            <p:spPr>
              <a:xfrm>
                <a:off x="7255785" y="5138328"/>
                <a:ext cx="809902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F78A14-4720-AEF0-173E-D4ADAEB4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785" y="5138328"/>
                <a:ext cx="809902" cy="352469"/>
              </a:xfrm>
              <a:prstGeom prst="rect">
                <a:avLst/>
              </a:prstGeom>
              <a:blipFill>
                <a:blip r:embed="rId4"/>
                <a:stretch>
                  <a:fillRect r="-15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DB0A06-6752-46D3-0B5A-D825E78F5B29}"/>
                  </a:ext>
                </a:extLst>
              </p:cNvPr>
              <p:cNvSpPr txBox="1"/>
              <p:nvPr/>
            </p:nvSpPr>
            <p:spPr>
              <a:xfrm>
                <a:off x="7984768" y="5138328"/>
                <a:ext cx="1004633" cy="35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DB0A06-6752-46D3-0B5A-D825E78F5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68" y="5138328"/>
                <a:ext cx="1004633" cy="352469"/>
              </a:xfrm>
              <a:prstGeom prst="rect">
                <a:avLst/>
              </a:prstGeom>
              <a:blipFill>
                <a:blip r:embed="rId5"/>
                <a:stretch>
                  <a:fillRect r="-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4EA47-356D-C989-16C9-5C40C50547F5}"/>
                  </a:ext>
                </a:extLst>
              </p:cNvPr>
              <p:cNvSpPr txBox="1"/>
              <p:nvPr/>
            </p:nvSpPr>
            <p:spPr>
              <a:xfrm>
                <a:off x="8767506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4EA47-356D-C989-16C9-5C40C5054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506" y="5138328"/>
                <a:ext cx="923714" cy="352469"/>
              </a:xfrm>
              <a:prstGeom prst="rect">
                <a:avLst/>
              </a:prstGeom>
              <a:blipFill>
                <a:blip r:embed="rId6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21DA5-740F-B982-2BC7-583B26D2FF1C}"/>
                  </a:ext>
                </a:extLst>
              </p:cNvPr>
              <p:cNvSpPr txBox="1"/>
              <p:nvPr/>
            </p:nvSpPr>
            <p:spPr>
              <a:xfrm>
                <a:off x="9531030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21DA5-740F-B982-2BC7-583B26D2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030" y="5138328"/>
                <a:ext cx="923714" cy="352469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FC198A-B8ED-057E-145A-5CFF0CB6C64B}"/>
                  </a:ext>
                </a:extLst>
              </p:cNvPr>
              <p:cNvSpPr txBox="1"/>
              <p:nvPr/>
            </p:nvSpPr>
            <p:spPr>
              <a:xfrm>
                <a:off x="5770118" y="5138328"/>
                <a:ext cx="809902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FC198A-B8ED-057E-145A-5CFF0CB6C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118" y="5138328"/>
                <a:ext cx="809902" cy="352469"/>
              </a:xfrm>
              <a:prstGeom prst="rect">
                <a:avLst/>
              </a:prstGeom>
              <a:blipFill>
                <a:blip r:embed="rId8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9BFC6-E12F-B2A8-C29D-C9FC245C15B7}"/>
                  </a:ext>
                </a:extLst>
              </p:cNvPr>
              <p:cNvSpPr txBox="1"/>
              <p:nvPr/>
            </p:nvSpPr>
            <p:spPr>
              <a:xfrm>
                <a:off x="4970379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9BFC6-E12F-B2A8-C29D-C9FC245C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379" y="5138328"/>
                <a:ext cx="923714" cy="352469"/>
              </a:xfrm>
              <a:prstGeom prst="rect">
                <a:avLst/>
              </a:prstGeom>
              <a:blipFill>
                <a:blip r:embed="rId9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2CB3C-5751-A550-F51F-47C280ABA696}"/>
                  </a:ext>
                </a:extLst>
              </p:cNvPr>
              <p:cNvSpPr txBox="1"/>
              <p:nvPr/>
            </p:nvSpPr>
            <p:spPr>
              <a:xfrm>
                <a:off x="4207517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2CB3C-5751-A550-F51F-47C280AB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517" y="5138328"/>
                <a:ext cx="923714" cy="352469"/>
              </a:xfrm>
              <a:prstGeom prst="rect">
                <a:avLst/>
              </a:prstGeom>
              <a:blipFill>
                <a:blip r:embed="rId10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A697F9-25EF-C813-D1E1-100BF5FDDE45}"/>
                  </a:ext>
                </a:extLst>
              </p:cNvPr>
              <p:cNvSpPr txBox="1"/>
              <p:nvPr/>
            </p:nvSpPr>
            <p:spPr>
              <a:xfrm>
                <a:off x="3437748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A697F9-25EF-C813-D1E1-100BF5FD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48" y="5138328"/>
                <a:ext cx="923714" cy="352469"/>
              </a:xfrm>
              <a:prstGeom prst="rect">
                <a:avLst/>
              </a:prstGeom>
              <a:blipFill>
                <a:blip r:embed="rId11"/>
                <a:stretch>
                  <a:fillRect r="-13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9ADE0B4-6C3D-062B-29A7-F433A4C8CE65}"/>
              </a:ext>
            </a:extLst>
          </p:cNvPr>
          <p:cNvSpPr txBox="1"/>
          <p:nvPr/>
        </p:nvSpPr>
        <p:spPr>
          <a:xfrm>
            <a:off x="10739718" y="6029266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33864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D290-0240-27DF-2AA5-25A6167F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effect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F46AB4-5AAB-D518-957B-39433FF0A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926054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Many times (e.g. vaccine trials) we are interested in relative effect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We can construct a plug-in estimate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</m:acc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By delta method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</m:d>
                      <m:limUpp>
                        <m:limUp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F46AB4-5AAB-D518-957B-39433FF0A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9260540" cy="4351338"/>
              </a:xfrm>
              <a:blipFill>
                <a:blip r:embed="rId2"/>
                <a:stretch>
                  <a:fillRect l="-92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2C0E3C-A7BF-EC47-0333-FF8736F32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6863" y="3080009"/>
                <a:ext cx="4643079" cy="1767842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Delta method:</a:t>
                </a:r>
                <a:r>
                  <a:rPr lang="en-US" sz="2400" dirty="0"/>
                  <a:t> for any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limUpp>
                        <m:limUppPr>
                          <m:ctrlPr>
                            <a:rPr lang="el-GR" sz="24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𝑉𝐺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2C0E3C-A7BF-EC47-0333-FF8736F3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863" y="3080009"/>
                <a:ext cx="4643079" cy="1767842"/>
              </a:xfrm>
              <a:prstGeom prst="round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6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4377-6863-B7DA-43BB-82F716AE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Pfizer Vaccine</a:t>
            </a:r>
          </a:p>
        </p:txBody>
      </p:sp>
      <p:pic>
        <p:nvPicPr>
          <p:cNvPr id="4" name="Picture 2" descr="pfizer/biontech result table">
            <a:extLst>
              <a:ext uri="{FF2B5EF4-FFF2-40B4-BE49-F238E27FC236}">
                <a16:creationId xmlns:a16="http://schemas.microsoft.com/office/drawing/2014/main" id="{5CDB2621-240A-4908-BC1C-15F489AEA2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2092139"/>
            <a:ext cx="10515600" cy="38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E43-4817-1BDB-6FF2-3E7A1B9D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Confidence Interval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B04C6-327A-F500-5B99-A984F41ED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Outcomes are binary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Distribution of outcome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is Bernoulli with success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each subpopulation, mean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Cases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Vaccine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Efficacy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 estimate of the variance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95% confidence interval can be derived by delta method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B04C6-327A-F500-5B99-A984F41ED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78370F-9ADF-D49C-3F1E-221243544605}"/>
              </a:ext>
            </a:extLst>
          </p:cNvPr>
          <p:cNvSpPr txBox="1"/>
          <p:nvPr/>
        </p:nvSpPr>
        <p:spPr>
          <a:xfrm>
            <a:off x="10739718" y="6029266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12097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0115-2FD2-07AF-3CCB-0CBD76E8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Pre-Treatment Covariates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3B672-2254-0B10-70DD-5AFE32CBA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Heterogeneity, Checks, and Precision</a:t>
            </a:r>
          </a:p>
        </p:txBody>
      </p:sp>
    </p:spTree>
    <p:extLst>
      <p:ext uri="{BB962C8B-B14F-4D97-AF65-F5344CB8AC3E}">
        <p14:creationId xmlns:p14="http://schemas.microsoft.com/office/powerpoint/2010/main" val="55598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4B53-EBED-0C61-F2E0-6011447D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Pre-Treatment Covariates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0D288-CEB3-EDE6-4814-2197D2DDC3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have covariates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correspond to variables determined prior to treatment assignment (e.g. age, income)</a:t>
                </a:r>
              </a:p>
              <a:p>
                <a:r>
                  <a:rPr lang="en-US" dirty="0"/>
                  <a:t>How can we use them?</a:t>
                </a:r>
              </a:p>
              <a:p>
                <a:endParaRPr lang="en-US" dirty="0"/>
              </a:p>
              <a:p>
                <a:r>
                  <a:rPr lang="en-US" dirty="0"/>
                  <a:t>Heterogeneity: how does the effect vary with these covariates</a:t>
                </a:r>
              </a:p>
              <a:p>
                <a:endParaRPr lang="en-US" dirty="0"/>
              </a:p>
              <a:p>
                <a:r>
                  <a:rPr lang="en-US" dirty="0"/>
                  <a:t>Formalized by the Conditional Average Treatment Effect (CATE)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0D288-CEB3-EDE6-4814-2197D2DDC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A948-347D-5DEA-35BA-0B70C6D0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Identification of CATE under Random Assignment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Suppose that treatment is randomly assigned (i.e. RCT)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Then conditional </a:t>
                </a:r>
                <a:r>
                  <a:rPr lang="en-US" sz="2400" b="1" dirty="0"/>
                  <a:t>observed</a:t>
                </a:r>
                <a:r>
                  <a:rPr lang="en-US" sz="2400" dirty="0"/>
                  <a:t> outcome in treatment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recovers conditional </a:t>
                </a:r>
                <a:r>
                  <a:rPr lang="en-US" sz="2400" b="1" dirty="0"/>
                  <a:t>potential</a:t>
                </a:r>
                <a:r>
                  <a:rPr lang="en-US" sz="2400" dirty="0"/>
                  <a:t> outcome for treatment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Hence, conditional </a:t>
                </a:r>
                <a:r>
                  <a:rPr lang="en-US" sz="2400" b="1" dirty="0"/>
                  <a:t>predictive</a:t>
                </a:r>
                <a:r>
                  <a:rPr lang="en-US" sz="2400" dirty="0"/>
                  <a:t> effect recovers the CATE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10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742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AAB7-4F9C-3C07-E6A2-4DBB65B3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If we only care about ATE are co-variates useful?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1A2E0-AB61-0BC8-9C92-F8191853E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01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02B8-BD67-D246-B199-9019A9B6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Co-variates for Sanity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426A4-9969-6FDB-92D3-07722D727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9979"/>
                <a:ext cx="10649292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Since treatment is supposed to be independent of co-variates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instance,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does not predict any covariate</a:t>
                </a:r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not predictable by any covariate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test conditions on samples to find violations of random assignment</a:t>
                </a:r>
              </a:p>
              <a:p>
                <a:r>
                  <a:rPr lang="en-US" dirty="0"/>
                  <a:t>These are typically referred to as co-variate balance tests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426A4-9969-6FDB-92D3-07722D727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9979"/>
                <a:ext cx="10649292" cy="4351338"/>
              </a:xfrm>
              <a:blipFill>
                <a:blip r:embed="rId2"/>
                <a:stretch>
                  <a:fillRect l="-916" t="-2101" r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7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10C2-FBF4-D315-9FD7-ECA6EEC0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Co-variates for Precision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D8F24-3CBE-F756-5F1C-0FD9EB7554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large but can be explained largely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remove all the explained variation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perform our ATE analysis on the remnant variation</a:t>
                </a:r>
              </a:p>
              <a:p>
                <a:endParaRPr lang="en-US" dirty="0"/>
              </a:p>
              <a:p>
                <a:r>
                  <a:rPr lang="en-US" dirty="0"/>
                  <a:t>This is oftentimes performed in practice via ordinary linear regression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(after centering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D8F24-3CBE-F756-5F1C-0FD9EB755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6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pic>
        <p:nvPicPr>
          <p:cNvPr id="5515" name="Picture 5514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83E87E9-58E1-1B0A-8682-C824309E4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5518" name="TextBox 5517">
            <a:extLst>
              <a:ext uri="{FF2B5EF4-FFF2-40B4-BE49-F238E27FC236}">
                <a16:creationId xmlns:a16="http://schemas.microsoft.com/office/drawing/2014/main" id="{C1078BED-F7F2-41D8-C4CD-2B6A1E0C62A1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</p:spTree>
    <p:extLst>
      <p:ext uri="{BB962C8B-B14F-4D97-AF65-F5344CB8AC3E}">
        <p14:creationId xmlns:p14="http://schemas.microsoft.com/office/powerpoint/2010/main" val="3208132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0C31-B83C-794F-817F-B72262E9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consistent?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29624-8094-FB0F-5B89-F13219EF9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the conditional expectation function (CEF) of the outcome is indeed linear,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note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Baseline outcome is coefficient associated with the intercept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effect is coefficient associated with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Next lecture: this does not require the linear CEF assumption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29624-8094-FB0F-5B89-F13219EF9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78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6CE5-1C7A-DD4C-8FCA-8CEED6B3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AA21D-A5DB-B1B4-EA4E-7A5B7BA6D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1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25B3-B708-94A0-5719-D5D0C609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 (ANOVA)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9C6E1-BAB7-5FDE-1E81-BC51ECF1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Sneak peek into some material from next lecture</a:t>
            </a:r>
          </a:p>
        </p:txBody>
      </p:sp>
    </p:spTree>
    <p:extLst>
      <p:ext uri="{BB962C8B-B14F-4D97-AF65-F5344CB8AC3E}">
        <p14:creationId xmlns:p14="http://schemas.microsoft.com/office/powerpoint/2010/main" val="1359561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EAE0-53D8-90B3-9D8A-4F40B85A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616EFD-835A-65CC-4B87-D8E1A6791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OLS theory that we will cover in the next section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limUpp>
                        <m:limUp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residual outcome: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Linear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CEF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is residual treatment (removing whatever is linearly predictable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616EFD-835A-65CC-4B87-D8E1A6791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800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BA24-8AE1-D72B-5F06-EA059C80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without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06C5A1-55A7-6EAA-EE79-AB18B69EC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511553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OLS theory that we will cover in the next section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residual outcome: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means estimate is equivalent to OLS without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. OLS theory gives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of same form but with residual: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eqAr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06C5A1-55A7-6EAA-EE79-AB18B69EC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511553" cy="4351338"/>
              </a:xfrm>
              <a:blipFill>
                <a:blip r:embed="rId2"/>
                <a:stretch>
                  <a:fillRect l="-769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D6FBCA37-9B60-76D6-7729-3A88E58F10BD}"/>
              </a:ext>
            </a:extLst>
          </p:cNvPr>
          <p:cNvSpPr/>
          <p:nvPr/>
        </p:nvSpPr>
        <p:spPr>
          <a:xfrm>
            <a:off x="9300882" y="4365811"/>
            <a:ext cx="466164" cy="168088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C7333-59D6-3313-E671-8FE57496DC1F}"/>
                  </a:ext>
                </a:extLst>
              </p:cNvPr>
              <p:cNvSpPr txBox="1"/>
              <p:nvPr/>
            </p:nvSpPr>
            <p:spPr>
              <a:xfrm>
                <a:off x="10118466" y="4316041"/>
                <a:ext cx="1233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C7333-59D6-3313-E671-8FE57496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466" y="4316041"/>
                <a:ext cx="12330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35A75A9-63B8-3C45-C9CF-FDD30D870A38}"/>
              </a:ext>
            </a:extLst>
          </p:cNvPr>
          <p:cNvSpPr txBox="1"/>
          <p:nvPr/>
        </p:nvSpPr>
        <p:spPr>
          <a:xfrm>
            <a:off x="9843248" y="4912643"/>
            <a:ext cx="2303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of OLS estimate with extra co-variates (adjusted) is weakly smaller than two-means estimate (un-adjusted)</a:t>
            </a:r>
          </a:p>
        </p:txBody>
      </p:sp>
    </p:spTree>
    <p:extLst>
      <p:ext uri="{BB962C8B-B14F-4D97-AF65-F5344CB8AC3E}">
        <p14:creationId xmlns:p14="http://schemas.microsoft.com/office/powerpoint/2010/main" val="1096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BA24-8AE1-D72B-5F06-EA059C80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 Robust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06C5A1-55A7-6EAA-EE79-AB18B69EC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Variance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valid even when the linear CEF assumption is violated</a:t>
                </a:r>
              </a:p>
              <a:p>
                <a:r>
                  <a:rPr lang="en-US" dirty="0"/>
                  <a:t>Inference is asymptotically valid!</a:t>
                </a:r>
              </a:p>
              <a:p>
                <a:r>
                  <a:rPr lang="en-US" dirty="0"/>
                  <a:t>Important to note that this formula is known as the “heteroskedasticity robust variance formula” (HC0)</a:t>
                </a:r>
              </a:p>
              <a:p>
                <a:r>
                  <a:rPr lang="en-US" dirty="0"/>
                  <a:t>Many software packages make the simplification that the residual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leading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This is incorrect in most cases!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06C5A1-55A7-6EAA-EE79-AB18B69EC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032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9598-181A-1991-0B2C-DEE28AF1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Beyond Linear CEF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C46B4-0F53-BE88-C6D4-D338A20CB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82835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precision statement invoked the property that the residual of the OLS regression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mean zero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linear CEF is violated, then all we know is the orthogonality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not sufficient to argue that the cross-term vanishes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that we only need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C46B4-0F53-BE88-C6D4-D338A20CB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82835" cy="4351338"/>
              </a:xfrm>
              <a:blipFill>
                <a:blip r:embed="rId2"/>
                <a:stretch>
                  <a:fillRect l="-97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B36B8B-5AE3-8B7E-377E-2D9529C7515E}"/>
                  </a:ext>
                </a:extLst>
              </p:cNvPr>
              <p:cNvSpPr txBox="1"/>
              <p:nvPr/>
            </p:nvSpPr>
            <p:spPr>
              <a:xfrm>
                <a:off x="7297278" y="3600586"/>
                <a:ext cx="4939556" cy="450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FOC of: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B36B8B-5AE3-8B7E-377E-2D9529C7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278" y="3600586"/>
                <a:ext cx="4939556" cy="450380"/>
              </a:xfrm>
              <a:prstGeom prst="rect">
                <a:avLst/>
              </a:prstGeom>
              <a:blipFill>
                <a:blip r:embed="rId3"/>
                <a:stretch>
                  <a:fillRect l="-1235" t="-135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ket 6">
            <a:extLst>
              <a:ext uri="{FF2B5EF4-FFF2-40B4-BE49-F238E27FC236}">
                <a16:creationId xmlns:a16="http://schemas.microsoft.com/office/drawing/2014/main" id="{4AE4FF5A-5783-45C7-097B-6032B0F31883}"/>
              </a:ext>
            </a:extLst>
          </p:cNvPr>
          <p:cNvSpPr/>
          <p:nvPr/>
        </p:nvSpPr>
        <p:spPr>
          <a:xfrm>
            <a:off x="7360025" y="3521195"/>
            <a:ext cx="138953" cy="591671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997A779-5359-6382-218B-748578C10C78}"/>
              </a:ext>
            </a:extLst>
          </p:cNvPr>
          <p:cNvSpPr/>
          <p:nvPr/>
        </p:nvSpPr>
        <p:spPr>
          <a:xfrm flipH="1">
            <a:off x="11954434" y="3521195"/>
            <a:ext cx="138953" cy="591671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CF76-464B-1372-8FAF-01ADCB614260}"/>
              </a:ext>
            </a:extLst>
          </p:cNvPr>
          <p:cNvSpPr txBox="1"/>
          <p:nvPr/>
        </p:nvSpPr>
        <p:spPr>
          <a:xfrm>
            <a:off x="10739718" y="6024784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39310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BA24-8AE1-D72B-5F06-EA059C80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with Interactive Terms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06C5A1-55A7-6EAA-EE79-AB18B69EC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It is advisable that instead of running OLS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we also include interaction terms,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</m:oMath>
                </a14:m>
                <a:r>
                  <a:rPr lang="en-US" dirty="0"/>
                  <a:t> [Lin’13]</a:t>
                </a:r>
              </a:p>
              <a:p>
                <a:r>
                  <a:rPr lang="en-US" dirty="0"/>
                  <a:t>In the absence of any model assumptions, the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of the intercept, recover the ATE and the mean baseline outcome</a:t>
                </a:r>
              </a:p>
              <a:p>
                <a:r>
                  <a:rPr lang="en-US" dirty="0"/>
                  <a:t>These interactive terms enforce the residual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of OLS to satisfy the stronger orthogonality property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𝐷𝑋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Interaction term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is zero and we get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without assumptions</a:t>
                </a:r>
              </a:p>
              <a:p>
                <a:r>
                  <a:rPr lang="en-US" dirty="0"/>
                  <a:t>OLS with interactive terms always has weakly smaller variance than two means estimate!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06C5A1-55A7-6EAA-EE79-AB18B69EC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252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38C48E9-68CD-A897-792D-DE0CB0C1563B}"/>
              </a:ext>
            </a:extLst>
          </p:cNvPr>
          <p:cNvSpPr txBox="1"/>
          <p:nvPr/>
        </p:nvSpPr>
        <p:spPr>
          <a:xfrm>
            <a:off x="10739718" y="6024784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195348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9AAAB7-4F9C-3C07-E6A2-4DBB65B3EE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Even if you only care about ATE, if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run OLS with interactive terms!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9AAAB7-4F9C-3C07-E6A2-4DBB65B3E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r="-4580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1A2E0-AB61-0BC8-9C92-F8191853E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Guaranteed improved precision, plus can uncover potential dimensions of heterogeneity</a:t>
            </a:r>
          </a:p>
        </p:txBody>
      </p:sp>
    </p:spTree>
    <p:extLst>
      <p:ext uri="{BB962C8B-B14F-4D97-AF65-F5344CB8AC3E}">
        <p14:creationId xmlns:p14="http://schemas.microsoft.com/office/powerpoint/2010/main" val="1012380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D62B-D04C-620F-26AC-473E3FE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Heterogeneous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45C84-18F5-583C-F83B-2EE0405168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006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OLS is estimating is the solution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Residual of OLS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interaction term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45C84-18F5-583C-F83B-2EE040516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00681"/>
              </a:xfrm>
              <a:blipFill>
                <a:blip r:embed="rId2"/>
                <a:stretch>
                  <a:fillRect l="-928" t="-2591" b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B87765-ED0B-5D67-C310-D32223CC12BD}"/>
              </a:ext>
            </a:extLst>
          </p:cNvPr>
          <p:cNvSpPr/>
          <p:nvPr/>
        </p:nvSpPr>
        <p:spPr>
          <a:xfrm>
            <a:off x="7194180" y="2041665"/>
            <a:ext cx="618564" cy="51547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7C0F6-1DFB-2B96-213A-32893286F6FF}"/>
              </a:ext>
            </a:extLst>
          </p:cNvPr>
          <p:cNvSpPr txBox="1"/>
          <p:nvPr/>
        </p:nvSpPr>
        <p:spPr>
          <a:xfrm>
            <a:off x="6983512" y="1455958"/>
            <a:ext cx="1055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effect modifier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48A58C-6A38-A415-D11E-98F820A5118B}"/>
              </a:ext>
            </a:extLst>
          </p:cNvPr>
          <p:cNvSpPr/>
          <p:nvPr/>
        </p:nvSpPr>
        <p:spPr>
          <a:xfrm>
            <a:off x="5607415" y="2061881"/>
            <a:ext cx="192751" cy="51547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1174C-C7C3-C011-CA54-79470609644A}"/>
              </a:ext>
            </a:extLst>
          </p:cNvPr>
          <p:cNvSpPr txBox="1"/>
          <p:nvPr/>
        </p:nvSpPr>
        <p:spPr>
          <a:xfrm>
            <a:off x="5171719" y="1672333"/>
            <a:ext cx="105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ATE</a:t>
            </a:r>
          </a:p>
        </p:txBody>
      </p:sp>
    </p:spTree>
    <p:extLst>
      <p:ext uri="{BB962C8B-B14F-4D97-AF65-F5344CB8AC3E}">
        <p14:creationId xmlns:p14="http://schemas.microsoft.com/office/powerpoint/2010/main" val="2767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69D9200-89BF-2685-9121-205269D29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71" y="3413957"/>
            <a:ext cx="2640702" cy="183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pic>
        <p:nvPicPr>
          <p:cNvPr id="8" name="Picture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93EB3A88-83F1-9DC9-3953-4ECA7A70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D5A7CB-6AC5-5AEC-0349-C01BFC2B7C22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F7041-6EB7-7033-CB76-6DA4292557B8}"/>
              </a:ext>
            </a:extLst>
          </p:cNvPr>
          <p:cNvSpPr txBox="1"/>
          <p:nvPr/>
        </p:nvSpPr>
        <p:spPr>
          <a:xfrm>
            <a:off x="5489460" y="182870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08580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B0E5D-A71D-9812-1D3A-CE898D276A19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pic>
        <p:nvPicPr>
          <p:cNvPr id="10" name="Picture 9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F57911F4-895A-01A6-755E-4DC1AC4C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EA08D4-6C74-917A-FCEC-B2436017EB31}"/>
              </a:ext>
            </a:extLst>
          </p:cNvPr>
          <p:cNvSpPr txBox="1"/>
          <p:nvPr/>
        </p:nvSpPr>
        <p:spPr>
          <a:xfrm>
            <a:off x="5489460" y="182870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5638C-FC98-5D62-4401-B56A5DB305BB}"/>
              </a:ext>
            </a:extLst>
          </p:cNvPr>
          <p:cNvSpPr txBox="1"/>
          <p:nvPr/>
        </p:nvSpPr>
        <p:spPr>
          <a:xfrm>
            <a:off x="4661557" y="5574928"/>
            <a:ext cx="234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flip a coin for each user</a:t>
            </a:r>
          </a:p>
        </p:txBody>
      </p:sp>
      <p:pic>
        <p:nvPicPr>
          <p:cNvPr id="6" name="Picture 5" descr="A picture containing text, posing, group, chessman&#10;&#10;Description automatically generated">
            <a:extLst>
              <a:ext uri="{FF2B5EF4-FFF2-40B4-BE49-F238E27FC236}">
                <a16:creationId xmlns:a16="http://schemas.microsoft.com/office/drawing/2014/main" id="{C65034D9-9E35-0451-0A9D-774032C9E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0" y="3410727"/>
            <a:ext cx="2640702" cy="1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D7A092-0E46-618B-80C7-C682D3B4B881}"/>
              </a:ext>
            </a:extLst>
          </p:cNvPr>
          <p:cNvGrpSpPr/>
          <p:nvPr/>
        </p:nvGrpSpPr>
        <p:grpSpPr>
          <a:xfrm>
            <a:off x="4410282" y="3467241"/>
            <a:ext cx="2641091" cy="1783022"/>
            <a:chOff x="4410282" y="3467241"/>
            <a:chExt cx="2641091" cy="178302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B6EC0AB-9AA9-1E62-4244-F35B8393380E}"/>
                </a:ext>
              </a:extLst>
            </p:cNvPr>
            <p:cNvGrpSpPr/>
            <p:nvPr/>
          </p:nvGrpSpPr>
          <p:grpSpPr>
            <a:xfrm>
              <a:off x="4725115" y="3625797"/>
              <a:ext cx="298764" cy="457200"/>
              <a:chOff x="4725115" y="3625797"/>
              <a:chExt cx="298764" cy="457200"/>
            </a:xfrm>
          </p:grpSpPr>
          <p:pic>
            <p:nvPicPr>
              <p:cNvPr id="1162" name="Graphic 1161" descr="Person wearing a mask">
                <a:extLst>
                  <a:ext uri="{FF2B5EF4-FFF2-40B4-BE49-F238E27FC236}">
                    <a16:creationId xmlns:a16="http://schemas.microsoft.com/office/drawing/2014/main" id="{AFB411ED-DFB0-7D52-0A54-1C2296E95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5115" y="3625797"/>
                <a:ext cx="298764" cy="457200"/>
              </a:xfrm>
              <a:prstGeom prst="rect">
                <a:avLst/>
              </a:prstGeom>
            </p:spPr>
          </p:pic>
          <p:pic>
            <p:nvPicPr>
              <p:cNvPr id="1185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AD47CBAC-8C6C-43DB-BA55-05BAFCCF7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2557" y="3865517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2F35CA1-5C80-3C31-AAC9-B208ACE79D46}"/>
                </a:ext>
              </a:extLst>
            </p:cNvPr>
            <p:cNvGrpSpPr/>
            <p:nvPr/>
          </p:nvGrpSpPr>
          <p:grpSpPr>
            <a:xfrm>
              <a:off x="4410282" y="4133626"/>
              <a:ext cx="299301" cy="457200"/>
              <a:chOff x="4410282" y="4133626"/>
              <a:chExt cx="299301" cy="457200"/>
            </a:xfrm>
          </p:grpSpPr>
          <p:pic>
            <p:nvPicPr>
              <p:cNvPr id="1170" name="Content Placeholder 4" descr="Person wearing stripes">
                <a:extLst>
                  <a:ext uri="{FF2B5EF4-FFF2-40B4-BE49-F238E27FC236}">
                    <a16:creationId xmlns:a16="http://schemas.microsoft.com/office/drawing/2014/main" id="{5B2AA8C1-5D5D-DC37-8F80-0FDF13B0E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10282" y="4133626"/>
                <a:ext cx="299301" cy="457200"/>
              </a:xfrm>
              <a:prstGeom prst="rect">
                <a:avLst/>
              </a:prstGeom>
            </p:spPr>
          </p:pic>
          <p:pic>
            <p:nvPicPr>
              <p:cNvPr id="1200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7EE089D8-1289-6CDA-27FA-1D1E968D7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0709" y="4331664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3A2853-BDC1-6571-98DC-9284F58FBDF7}"/>
                </a:ext>
              </a:extLst>
            </p:cNvPr>
            <p:cNvGrpSpPr/>
            <p:nvPr/>
          </p:nvGrpSpPr>
          <p:grpSpPr>
            <a:xfrm>
              <a:off x="4889492" y="4449438"/>
              <a:ext cx="312576" cy="457200"/>
              <a:chOff x="4889492" y="4449438"/>
              <a:chExt cx="312576" cy="457200"/>
            </a:xfrm>
          </p:grpSpPr>
          <p:pic>
            <p:nvPicPr>
              <p:cNvPr id="1169" name="Graphic 1168" descr="Man in hoodie holding controller">
                <a:extLst>
                  <a:ext uri="{FF2B5EF4-FFF2-40B4-BE49-F238E27FC236}">
                    <a16:creationId xmlns:a16="http://schemas.microsoft.com/office/drawing/2014/main" id="{FABD44D6-DDF1-F0CB-FC36-5CAD02E8C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89492" y="4449438"/>
                <a:ext cx="312576" cy="457200"/>
              </a:xfrm>
              <a:prstGeom prst="rect">
                <a:avLst/>
              </a:prstGeom>
            </p:spPr>
          </p:pic>
          <p:pic>
            <p:nvPicPr>
              <p:cNvPr id="1201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FB598FDA-8BC6-0699-0320-D0C67E0610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196" y="4711926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67CC0F-07DC-94B8-D90C-7EB670EE0FB1}"/>
                </a:ext>
              </a:extLst>
            </p:cNvPr>
            <p:cNvGrpSpPr/>
            <p:nvPr/>
          </p:nvGrpSpPr>
          <p:grpSpPr>
            <a:xfrm>
              <a:off x="6409751" y="4469129"/>
              <a:ext cx="303196" cy="457200"/>
              <a:chOff x="6409751" y="4469129"/>
              <a:chExt cx="303196" cy="457200"/>
            </a:xfrm>
          </p:grpSpPr>
          <p:pic>
            <p:nvPicPr>
              <p:cNvPr id="1153" name="Graphic 1152" descr="A woman with ponytail hair">
                <a:extLst>
                  <a:ext uri="{FF2B5EF4-FFF2-40B4-BE49-F238E27FC236}">
                    <a16:creationId xmlns:a16="http://schemas.microsoft.com/office/drawing/2014/main" id="{8DF15189-2DA7-B594-5617-1BC32294C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09751" y="4469129"/>
                <a:ext cx="303196" cy="457200"/>
              </a:xfrm>
              <a:prstGeom prst="rect">
                <a:avLst/>
              </a:prstGeom>
            </p:spPr>
          </p:pic>
          <p:pic>
            <p:nvPicPr>
              <p:cNvPr id="1202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3DA53880-C1B0-3E5C-1703-EF2441941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1435" y="4696627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4753B7-E818-941A-7C40-72222FD68056}"/>
                </a:ext>
              </a:extLst>
            </p:cNvPr>
            <p:cNvGrpSpPr/>
            <p:nvPr/>
          </p:nvGrpSpPr>
          <p:grpSpPr>
            <a:xfrm>
              <a:off x="5452120" y="4582239"/>
              <a:ext cx="327259" cy="495904"/>
              <a:chOff x="5448427" y="4581395"/>
              <a:chExt cx="327259" cy="495904"/>
            </a:xfrm>
          </p:grpSpPr>
          <p:pic>
            <p:nvPicPr>
              <p:cNvPr id="1167" name="Graphic 1166" descr="Man with a prosthetic arm">
                <a:extLst>
                  <a:ext uri="{FF2B5EF4-FFF2-40B4-BE49-F238E27FC236}">
                    <a16:creationId xmlns:a16="http://schemas.microsoft.com/office/drawing/2014/main" id="{938260E0-3CC7-8C16-D8E2-B27D10148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448427" y="4581395"/>
                <a:ext cx="327259" cy="457200"/>
              </a:xfrm>
              <a:prstGeom prst="rect">
                <a:avLst/>
              </a:prstGeom>
            </p:spPr>
          </p:pic>
          <p:pic>
            <p:nvPicPr>
              <p:cNvPr id="1203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B8AFBE05-57E6-202A-D551-3122AA9D1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5519" y="4915024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37B39DE-25A6-69AE-8240-94EFD4D7A6F4}"/>
                </a:ext>
              </a:extLst>
            </p:cNvPr>
            <p:cNvGrpSpPr/>
            <p:nvPr/>
          </p:nvGrpSpPr>
          <p:grpSpPr>
            <a:xfrm>
              <a:off x="6754552" y="4362226"/>
              <a:ext cx="296821" cy="477270"/>
              <a:chOff x="6754552" y="4362226"/>
              <a:chExt cx="296821" cy="477270"/>
            </a:xfrm>
          </p:grpSpPr>
          <p:pic>
            <p:nvPicPr>
              <p:cNvPr id="1148" name="Graphic 1147" descr="Old woman wearing lightning shirt">
                <a:extLst>
                  <a:ext uri="{FF2B5EF4-FFF2-40B4-BE49-F238E27FC236}">
                    <a16:creationId xmlns:a16="http://schemas.microsoft.com/office/drawing/2014/main" id="{19EA3371-719C-A543-3043-4C3EB7C4C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54552" y="4362226"/>
                <a:ext cx="296821" cy="457200"/>
              </a:xfrm>
              <a:prstGeom prst="rect">
                <a:avLst/>
              </a:prstGeom>
            </p:spPr>
          </p:pic>
          <p:pic>
            <p:nvPicPr>
              <p:cNvPr id="1204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1F26DC3B-F69C-8A72-E9EA-35C3B71F2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949" y="4677221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0C2A39-2257-EDB5-C779-A675DD0A4E04}"/>
                </a:ext>
              </a:extLst>
            </p:cNvPr>
            <p:cNvGrpSpPr/>
            <p:nvPr/>
          </p:nvGrpSpPr>
          <p:grpSpPr>
            <a:xfrm>
              <a:off x="6379603" y="3758949"/>
              <a:ext cx="361336" cy="457200"/>
              <a:chOff x="6379603" y="3758949"/>
              <a:chExt cx="361336" cy="457200"/>
            </a:xfrm>
          </p:grpSpPr>
          <p:pic>
            <p:nvPicPr>
              <p:cNvPr id="1154" name="Graphic 1153" descr="Curly haired woman raising hand">
                <a:extLst>
                  <a:ext uri="{FF2B5EF4-FFF2-40B4-BE49-F238E27FC236}">
                    <a16:creationId xmlns:a16="http://schemas.microsoft.com/office/drawing/2014/main" id="{D002095F-6C1E-8B21-A5CC-0E37100E5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379603" y="3758949"/>
                <a:ext cx="361336" cy="457200"/>
              </a:xfrm>
              <a:prstGeom prst="rect">
                <a:avLst/>
              </a:prstGeom>
            </p:spPr>
          </p:pic>
          <p:pic>
            <p:nvPicPr>
              <p:cNvPr id="1205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C9BFDE55-E367-9282-5DE5-5390407F8E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9354" y="4012316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C24DF2-55CE-92A6-43EE-D23827E4EAD0}"/>
                </a:ext>
              </a:extLst>
            </p:cNvPr>
            <p:cNvGrpSpPr/>
            <p:nvPr/>
          </p:nvGrpSpPr>
          <p:grpSpPr>
            <a:xfrm>
              <a:off x="6007072" y="3733697"/>
              <a:ext cx="449981" cy="457200"/>
              <a:chOff x="6007072" y="3733697"/>
              <a:chExt cx="449981" cy="457200"/>
            </a:xfrm>
          </p:grpSpPr>
          <p:pic>
            <p:nvPicPr>
              <p:cNvPr id="1175" name="Graphic 1174" descr="Woman holding a laptop">
                <a:extLst>
                  <a:ext uri="{FF2B5EF4-FFF2-40B4-BE49-F238E27FC236}">
                    <a16:creationId xmlns:a16="http://schemas.microsoft.com/office/drawing/2014/main" id="{2D4A9554-DE4F-A67E-65C8-B4942653C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007072" y="3733697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206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F8124755-C5FD-D997-8C20-2ABF0623F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3362" y="3915121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4417E16-5A7C-C226-57DF-58F3BD4B8D34}"/>
                </a:ext>
              </a:extLst>
            </p:cNvPr>
            <p:cNvGrpSpPr/>
            <p:nvPr/>
          </p:nvGrpSpPr>
          <p:grpSpPr>
            <a:xfrm>
              <a:off x="5306796" y="3551951"/>
              <a:ext cx="327259" cy="457200"/>
              <a:chOff x="5306796" y="3551951"/>
              <a:chExt cx="327259" cy="457200"/>
            </a:xfrm>
          </p:grpSpPr>
          <p:pic>
            <p:nvPicPr>
              <p:cNvPr id="1157" name="Graphic 1156" descr="Man with a prosthetic arm">
                <a:extLst>
                  <a:ext uri="{FF2B5EF4-FFF2-40B4-BE49-F238E27FC236}">
                    <a16:creationId xmlns:a16="http://schemas.microsoft.com/office/drawing/2014/main" id="{67499705-7B36-44AF-3F41-ECA6F9C3E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06796" y="3551951"/>
                <a:ext cx="327259" cy="457200"/>
              </a:xfrm>
              <a:prstGeom prst="rect">
                <a:avLst/>
              </a:prstGeom>
            </p:spPr>
          </p:pic>
          <p:pic>
            <p:nvPicPr>
              <p:cNvPr id="1207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B2B26880-2498-36FB-C82F-03C2C8517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6102" y="3770017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4D1E09-E737-D561-CCC5-14303C3E7993}"/>
                </a:ext>
              </a:extLst>
            </p:cNvPr>
            <p:cNvGrpSpPr/>
            <p:nvPr/>
          </p:nvGrpSpPr>
          <p:grpSpPr>
            <a:xfrm>
              <a:off x="5744877" y="4793063"/>
              <a:ext cx="449981" cy="457200"/>
              <a:chOff x="5741880" y="4794912"/>
              <a:chExt cx="449981" cy="457200"/>
            </a:xfrm>
          </p:grpSpPr>
          <p:pic>
            <p:nvPicPr>
              <p:cNvPr id="1161" name="Graphic 1160" descr="Woman holding a laptop">
                <a:extLst>
                  <a:ext uri="{FF2B5EF4-FFF2-40B4-BE49-F238E27FC236}">
                    <a16:creationId xmlns:a16="http://schemas.microsoft.com/office/drawing/2014/main" id="{49F85423-7506-706B-16DE-03545A616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41880" y="4794912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209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33DB8688-B85B-9E7A-B64F-8385E0755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025" y="5063854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0CC08DA-F7B5-BFCC-23A0-8170AD3B7C0F}"/>
                </a:ext>
              </a:extLst>
            </p:cNvPr>
            <p:cNvGrpSpPr/>
            <p:nvPr/>
          </p:nvGrpSpPr>
          <p:grpSpPr>
            <a:xfrm>
              <a:off x="5807070" y="3467241"/>
              <a:ext cx="361336" cy="457200"/>
              <a:chOff x="5807070" y="3467241"/>
              <a:chExt cx="361336" cy="457200"/>
            </a:xfrm>
          </p:grpSpPr>
          <p:pic>
            <p:nvPicPr>
              <p:cNvPr id="1174" name="Graphic 1173" descr="Curly haired woman raising hand">
                <a:extLst>
                  <a:ext uri="{FF2B5EF4-FFF2-40B4-BE49-F238E27FC236}">
                    <a16:creationId xmlns:a16="http://schemas.microsoft.com/office/drawing/2014/main" id="{AD28D4E3-0B79-C939-3E8C-6572013DB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807070" y="3467241"/>
                <a:ext cx="361336" cy="457200"/>
              </a:xfrm>
              <a:prstGeom prst="rect">
                <a:avLst/>
              </a:prstGeom>
            </p:spPr>
          </p:pic>
          <p:pic>
            <p:nvPicPr>
              <p:cNvPr id="1210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3EA60B7A-CF70-3764-1CC3-0A7B65B54B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8799" y="3687252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0B12D02-A9A4-72AA-3179-6FA5885543D1}"/>
                </a:ext>
              </a:extLst>
            </p:cNvPr>
            <p:cNvGrpSpPr/>
            <p:nvPr/>
          </p:nvGrpSpPr>
          <p:grpSpPr>
            <a:xfrm>
              <a:off x="5188963" y="3876708"/>
              <a:ext cx="338575" cy="457200"/>
              <a:chOff x="5188963" y="3876708"/>
              <a:chExt cx="338575" cy="457200"/>
            </a:xfrm>
          </p:grpSpPr>
          <p:pic>
            <p:nvPicPr>
              <p:cNvPr id="1171" name="Graphic 1170" descr="Man in business attire">
                <a:extLst>
                  <a:ext uri="{FF2B5EF4-FFF2-40B4-BE49-F238E27FC236}">
                    <a16:creationId xmlns:a16="http://schemas.microsoft.com/office/drawing/2014/main" id="{C7A22931-DF5E-CB06-4A73-464D12DAF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188963" y="3876708"/>
                <a:ext cx="338575" cy="457200"/>
              </a:xfrm>
              <a:prstGeom prst="rect">
                <a:avLst/>
              </a:prstGeom>
            </p:spPr>
          </p:pic>
          <p:pic>
            <p:nvPicPr>
              <p:cNvPr id="1199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79EFC670-145C-80EA-3493-C69CCD789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986" y="4071752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936682-5B51-3B20-7AC3-C98C3BBFAB46}"/>
                </a:ext>
              </a:extLst>
            </p:cNvPr>
            <p:cNvGrpSpPr/>
            <p:nvPr/>
          </p:nvGrpSpPr>
          <p:grpSpPr>
            <a:xfrm>
              <a:off x="5152809" y="4225889"/>
              <a:ext cx="312576" cy="457200"/>
              <a:chOff x="5152809" y="4225889"/>
              <a:chExt cx="312576" cy="457200"/>
            </a:xfrm>
          </p:grpSpPr>
          <p:pic>
            <p:nvPicPr>
              <p:cNvPr id="1165" name="Graphic 1164" descr="Man in hoodie holding controller">
                <a:extLst>
                  <a:ext uri="{FF2B5EF4-FFF2-40B4-BE49-F238E27FC236}">
                    <a16:creationId xmlns:a16="http://schemas.microsoft.com/office/drawing/2014/main" id="{CFB8CF4D-95B2-8786-5811-7D75DF33C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52809" y="4225889"/>
                <a:ext cx="312576" cy="457200"/>
              </a:xfrm>
              <a:prstGeom prst="rect">
                <a:avLst/>
              </a:prstGeom>
            </p:spPr>
          </p:pic>
          <p:pic>
            <p:nvPicPr>
              <p:cNvPr id="1208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701685F0-C0CE-767E-FEF5-470ABA467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3981" y="4470118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5B6770-0A45-87AF-2828-878DD3CE7642}"/>
                </a:ext>
              </a:extLst>
            </p:cNvPr>
            <p:cNvGrpSpPr/>
            <p:nvPr/>
          </p:nvGrpSpPr>
          <p:grpSpPr>
            <a:xfrm>
              <a:off x="5198944" y="4551010"/>
              <a:ext cx="317951" cy="457200"/>
              <a:chOff x="5198944" y="4551010"/>
              <a:chExt cx="317951" cy="457200"/>
            </a:xfrm>
          </p:grpSpPr>
          <p:pic>
            <p:nvPicPr>
              <p:cNvPr id="1166" name="Graphic 1165" descr="Man wearing a jacket">
                <a:extLst>
                  <a:ext uri="{FF2B5EF4-FFF2-40B4-BE49-F238E27FC236}">
                    <a16:creationId xmlns:a16="http://schemas.microsoft.com/office/drawing/2014/main" id="{60540065-A458-4DB7-C9D8-D402E1DD1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198944" y="4551010"/>
                <a:ext cx="317951" cy="457200"/>
              </a:xfrm>
              <a:prstGeom prst="rect">
                <a:avLst/>
              </a:prstGeom>
            </p:spPr>
          </p:pic>
          <p:pic>
            <p:nvPicPr>
              <p:cNvPr id="1213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CA0DB94C-2265-C2F1-0DAD-9E4D0ED5F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6199" y="4811076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A93516-D6D5-E193-A887-D10109C15711}"/>
                </a:ext>
              </a:extLst>
            </p:cNvPr>
            <p:cNvGrpSpPr/>
            <p:nvPr/>
          </p:nvGrpSpPr>
          <p:grpSpPr>
            <a:xfrm>
              <a:off x="5688093" y="4349221"/>
              <a:ext cx="339777" cy="457200"/>
              <a:chOff x="5688093" y="4349221"/>
              <a:chExt cx="339777" cy="457200"/>
            </a:xfrm>
          </p:grpSpPr>
          <p:pic>
            <p:nvPicPr>
              <p:cNvPr id="1159" name="Graphic 1158" descr="Man in glasses wearing turtleneck">
                <a:extLst>
                  <a:ext uri="{FF2B5EF4-FFF2-40B4-BE49-F238E27FC236}">
                    <a16:creationId xmlns:a16="http://schemas.microsoft.com/office/drawing/2014/main" id="{3B250AD5-DF08-3B5B-89EA-256075099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688093" y="4349221"/>
                <a:ext cx="339777" cy="457200"/>
              </a:xfrm>
              <a:prstGeom prst="rect">
                <a:avLst/>
              </a:prstGeom>
            </p:spPr>
          </p:pic>
          <p:pic>
            <p:nvPicPr>
              <p:cNvPr id="1214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99F97E1E-9714-119F-7912-EAA02495A8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787" y="4595513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CD7551-5086-4DB1-5111-42BA7642AC89}"/>
                </a:ext>
              </a:extLst>
            </p:cNvPr>
            <p:cNvGrpSpPr/>
            <p:nvPr/>
          </p:nvGrpSpPr>
          <p:grpSpPr>
            <a:xfrm>
              <a:off x="6234322" y="4741402"/>
              <a:ext cx="435429" cy="457200"/>
              <a:chOff x="6234322" y="4741402"/>
              <a:chExt cx="435429" cy="457200"/>
            </a:xfrm>
          </p:grpSpPr>
          <p:pic>
            <p:nvPicPr>
              <p:cNvPr id="1176" name="Graphic 1175" descr="Woman with a prosthetic arm">
                <a:extLst>
                  <a:ext uri="{FF2B5EF4-FFF2-40B4-BE49-F238E27FC236}">
                    <a16:creationId xmlns:a16="http://schemas.microsoft.com/office/drawing/2014/main" id="{97D7BF67-1464-E12A-1616-404B5A369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234322" y="4741402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215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00E2EFCD-3B22-9670-47D4-E95E603334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9304" y="5000241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ADC702-7554-4B0C-B477-02EDDE5C9FCE}"/>
              </a:ext>
            </a:extLst>
          </p:cNvPr>
          <p:cNvGrpSpPr/>
          <p:nvPr/>
        </p:nvGrpSpPr>
        <p:grpSpPr>
          <a:xfrm>
            <a:off x="4490602" y="3410972"/>
            <a:ext cx="2460728" cy="1614375"/>
            <a:chOff x="4490602" y="3410972"/>
            <a:chExt cx="2460728" cy="16143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6766C6-4C9E-FBD5-15B4-DDDCF8C0B49B}"/>
                </a:ext>
              </a:extLst>
            </p:cNvPr>
            <p:cNvGrpSpPr/>
            <p:nvPr/>
          </p:nvGrpSpPr>
          <p:grpSpPr>
            <a:xfrm>
              <a:off x="5027377" y="3505892"/>
              <a:ext cx="339777" cy="457200"/>
              <a:chOff x="5027377" y="3505892"/>
              <a:chExt cx="339777" cy="457200"/>
            </a:xfrm>
          </p:grpSpPr>
          <p:pic>
            <p:nvPicPr>
              <p:cNvPr id="1149" name="Graphic 1148" descr="Man in glasses wearing turtleneck">
                <a:extLst>
                  <a:ext uri="{FF2B5EF4-FFF2-40B4-BE49-F238E27FC236}">
                    <a16:creationId xmlns:a16="http://schemas.microsoft.com/office/drawing/2014/main" id="{09DB0F5C-BE32-EADC-CC13-680C5EF3A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27377" y="3505892"/>
                <a:ext cx="339777" cy="457200"/>
              </a:xfrm>
              <a:prstGeom prst="rect">
                <a:avLst/>
              </a:prstGeom>
            </p:spPr>
          </p:pic>
          <p:pic>
            <p:nvPicPr>
              <p:cNvPr id="1212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28E726B7-8FA8-E87B-19E9-DBBC248E5A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0526" y="3725301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C6EFF4-2817-A13F-C172-155AD9005B8B}"/>
                </a:ext>
              </a:extLst>
            </p:cNvPr>
            <p:cNvGrpSpPr/>
            <p:nvPr/>
          </p:nvGrpSpPr>
          <p:grpSpPr>
            <a:xfrm>
              <a:off x="6154612" y="3410972"/>
              <a:ext cx="449981" cy="457200"/>
              <a:chOff x="6154612" y="3410972"/>
              <a:chExt cx="449981" cy="457200"/>
            </a:xfrm>
          </p:grpSpPr>
          <p:pic>
            <p:nvPicPr>
              <p:cNvPr id="1155" name="Graphic 1154" descr="Woman holding a laptop">
                <a:extLst>
                  <a:ext uri="{FF2B5EF4-FFF2-40B4-BE49-F238E27FC236}">
                    <a16:creationId xmlns:a16="http://schemas.microsoft.com/office/drawing/2014/main" id="{0CCF7EB4-A3A7-8743-6C5A-036D2BAE8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54612" y="3410972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186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D8D876E4-10C5-1CBA-5821-11A117521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090" y="3630265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B68DC34-119F-A285-537F-A513AC5FB620}"/>
                </a:ext>
              </a:extLst>
            </p:cNvPr>
            <p:cNvGrpSpPr/>
            <p:nvPr/>
          </p:nvGrpSpPr>
          <p:grpSpPr>
            <a:xfrm>
              <a:off x="5776742" y="4074047"/>
              <a:ext cx="449981" cy="457200"/>
              <a:chOff x="5776742" y="4074047"/>
              <a:chExt cx="449981" cy="457200"/>
            </a:xfrm>
          </p:grpSpPr>
          <p:pic>
            <p:nvPicPr>
              <p:cNvPr id="1151" name="Graphic 1150" descr="Woman holding a laptop">
                <a:extLst>
                  <a:ext uri="{FF2B5EF4-FFF2-40B4-BE49-F238E27FC236}">
                    <a16:creationId xmlns:a16="http://schemas.microsoft.com/office/drawing/2014/main" id="{856B0F56-CC72-B90D-F3EF-666528F0A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76742" y="4074047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187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0A15CC65-ED5E-AEFB-3C9B-9CD95C5BE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2462" y="4307870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F13EB39-FB12-5000-5E2C-309C302722B5}"/>
                </a:ext>
              </a:extLst>
            </p:cNvPr>
            <p:cNvGrpSpPr/>
            <p:nvPr/>
          </p:nvGrpSpPr>
          <p:grpSpPr>
            <a:xfrm>
              <a:off x="6110290" y="4156880"/>
              <a:ext cx="435429" cy="457200"/>
              <a:chOff x="6110290" y="4156880"/>
              <a:chExt cx="435429" cy="457200"/>
            </a:xfrm>
          </p:grpSpPr>
          <p:pic>
            <p:nvPicPr>
              <p:cNvPr id="1146" name="Graphic 1145" descr="Woman with a prosthetic arm">
                <a:extLst>
                  <a:ext uri="{FF2B5EF4-FFF2-40B4-BE49-F238E27FC236}">
                    <a16:creationId xmlns:a16="http://schemas.microsoft.com/office/drawing/2014/main" id="{038DBA8C-CD57-3E2B-EC0F-8063A35B6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110290" y="4156880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188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FA686586-5C58-EEC5-DC0A-D5B18A39F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090" y="4376589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B00F3D-FB98-5A44-CEA8-25AC41D7C9E1}"/>
                </a:ext>
              </a:extLst>
            </p:cNvPr>
            <p:cNvGrpSpPr/>
            <p:nvPr/>
          </p:nvGrpSpPr>
          <p:grpSpPr>
            <a:xfrm>
              <a:off x="5961773" y="4498266"/>
              <a:ext cx="435429" cy="488055"/>
              <a:chOff x="5961773" y="4498266"/>
              <a:chExt cx="435429" cy="488055"/>
            </a:xfrm>
          </p:grpSpPr>
          <p:pic>
            <p:nvPicPr>
              <p:cNvPr id="1152" name="Graphic 1151" descr="Woman with a prosthetic arm">
                <a:extLst>
                  <a:ext uri="{FF2B5EF4-FFF2-40B4-BE49-F238E27FC236}">
                    <a16:creationId xmlns:a16="http://schemas.microsoft.com/office/drawing/2014/main" id="{8692DD73-EC0D-6A53-1D8F-33CFF5F2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961773" y="4498266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189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B1AFC1AD-FA90-11D7-7791-4EEB531B5A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7383" y="4832843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76B4040-FD65-1F6B-D4E5-E13466C0B6E9}"/>
                </a:ext>
              </a:extLst>
            </p:cNvPr>
            <p:cNvGrpSpPr/>
            <p:nvPr/>
          </p:nvGrpSpPr>
          <p:grpSpPr>
            <a:xfrm>
              <a:off x="5489460" y="4124301"/>
              <a:ext cx="312576" cy="457200"/>
              <a:chOff x="5489460" y="4124301"/>
              <a:chExt cx="312576" cy="457200"/>
            </a:xfrm>
          </p:grpSpPr>
          <p:pic>
            <p:nvPicPr>
              <p:cNvPr id="1173" name="Graphic 1172" descr="Man in hoodie holding controller">
                <a:extLst>
                  <a:ext uri="{FF2B5EF4-FFF2-40B4-BE49-F238E27FC236}">
                    <a16:creationId xmlns:a16="http://schemas.microsoft.com/office/drawing/2014/main" id="{39527BEA-2245-98FA-8BD6-E0CA50721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89460" y="4124301"/>
                <a:ext cx="312576" cy="457200"/>
              </a:xfrm>
              <a:prstGeom prst="rect">
                <a:avLst/>
              </a:prstGeom>
            </p:spPr>
          </p:pic>
          <p:pic>
            <p:nvPicPr>
              <p:cNvPr id="1190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81118495-9CAF-17AB-35A7-16C3EA1DB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1222" y="4364244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4C8890-61A5-4EBB-0C0A-FEA03526526F}"/>
                </a:ext>
              </a:extLst>
            </p:cNvPr>
            <p:cNvGrpSpPr/>
            <p:nvPr/>
          </p:nvGrpSpPr>
          <p:grpSpPr>
            <a:xfrm>
              <a:off x="5523344" y="3754006"/>
              <a:ext cx="363682" cy="457200"/>
              <a:chOff x="5523344" y="3754006"/>
              <a:chExt cx="363682" cy="457200"/>
            </a:xfrm>
          </p:grpSpPr>
          <p:pic>
            <p:nvPicPr>
              <p:cNvPr id="1145" name="Graphic 1144" descr="Bearded man in a robe">
                <a:extLst>
                  <a:ext uri="{FF2B5EF4-FFF2-40B4-BE49-F238E27FC236}">
                    <a16:creationId xmlns:a16="http://schemas.microsoft.com/office/drawing/2014/main" id="{D4E55C4C-D692-462E-1023-E99ADB891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523344" y="3754006"/>
                <a:ext cx="363682" cy="457200"/>
              </a:xfrm>
              <a:prstGeom prst="rect">
                <a:avLst/>
              </a:prstGeom>
            </p:spPr>
          </p:pic>
          <p:pic>
            <p:nvPicPr>
              <p:cNvPr id="1192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1204ED07-BEF5-DB12-3FEF-8691A056B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492" y="3975372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C289DBF-5812-0A4B-3BC2-1A2433D4A3CD}"/>
                </a:ext>
              </a:extLst>
            </p:cNvPr>
            <p:cNvGrpSpPr/>
            <p:nvPr/>
          </p:nvGrpSpPr>
          <p:grpSpPr>
            <a:xfrm>
              <a:off x="4922867" y="3933272"/>
              <a:ext cx="337399" cy="457200"/>
              <a:chOff x="4922867" y="3933272"/>
              <a:chExt cx="337399" cy="457200"/>
            </a:xfrm>
          </p:grpSpPr>
          <p:pic>
            <p:nvPicPr>
              <p:cNvPr id="1164" name="Graphic 1163" descr="Man with facial hair">
                <a:extLst>
                  <a:ext uri="{FF2B5EF4-FFF2-40B4-BE49-F238E27FC236}">
                    <a16:creationId xmlns:a16="http://schemas.microsoft.com/office/drawing/2014/main" id="{C5220B51-A382-7A25-09A2-EC7CD02BB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922867" y="3933272"/>
                <a:ext cx="337399" cy="457200"/>
              </a:xfrm>
              <a:prstGeom prst="rect">
                <a:avLst/>
              </a:prstGeom>
            </p:spPr>
          </p:pic>
          <p:pic>
            <p:nvPicPr>
              <p:cNvPr id="1193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7FF3EF4F-43A1-7B4E-1381-95BDD44D5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046" y="4126364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4D780BB-2836-1F70-E4F6-193331F8E167}"/>
                </a:ext>
              </a:extLst>
            </p:cNvPr>
            <p:cNvGrpSpPr/>
            <p:nvPr/>
          </p:nvGrpSpPr>
          <p:grpSpPr>
            <a:xfrm>
              <a:off x="4665084" y="4002676"/>
              <a:ext cx="338575" cy="457200"/>
              <a:chOff x="4665084" y="4002676"/>
              <a:chExt cx="338575" cy="457200"/>
            </a:xfrm>
          </p:grpSpPr>
          <p:pic>
            <p:nvPicPr>
              <p:cNvPr id="1163" name="Graphic 1162" descr="Man in business attire">
                <a:extLst>
                  <a:ext uri="{FF2B5EF4-FFF2-40B4-BE49-F238E27FC236}">
                    <a16:creationId xmlns:a16="http://schemas.microsoft.com/office/drawing/2014/main" id="{0E9A26CB-0786-0584-9AD9-F4F3F1A68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665084" y="4002676"/>
                <a:ext cx="338575" cy="457200"/>
              </a:xfrm>
              <a:prstGeom prst="rect">
                <a:avLst/>
              </a:prstGeom>
            </p:spPr>
          </p:pic>
          <p:pic>
            <p:nvPicPr>
              <p:cNvPr id="1195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FAD314B2-B7AB-DABE-0B91-27E422271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511" y="4220097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875A00-586F-0DE8-46EE-A5C7D112F917}"/>
                </a:ext>
              </a:extLst>
            </p:cNvPr>
            <p:cNvGrpSpPr/>
            <p:nvPr/>
          </p:nvGrpSpPr>
          <p:grpSpPr>
            <a:xfrm>
              <a:off x="4735136" y="4344340"/>
              <a:ext cx="337399" cy="457200"/>
              <a:chOff x="4720442" y="4342300"/>
              <a:chExt cx="337399" cy="457200"/>
            </a:xfrm>
          </p:grpSpPr>
          <p:pic>
            <p:nvPicPr>
              <p:cNvPr id="1168" name="Graphic 1167" descr="Man with facial hair">
                <a:extLst>
                  <a:ext uri="{FF2B5EF4-FFF2-40B4-BE49-F238E27FC236}">
                    <a16:creationId xmlns:a16="http://schemas.microsoft.com/office/drawing/2014/main" id="{0E0457D9-8B7C-B59F-5481-397CB5DE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20442" y="4342300"/>
                <a:ext cx="337399" cy="457200"/>
              </a:xfrm>
              <a:prstGeom prst="rect">
                <a:avLst/>
              </a:prstGeom>
            </p:spPr>
          </p:pic>
          <p:pic>
            <p:nvPicPr>
              <p:cNvPr id="1194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1BD94792-80B8-7E2A-2A25-91528095E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8228" y="4552181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5C991BF-DE6C-24EB-F27C-E6E393069370}"/>
                </a:ext>
              </a:extLst>
            </p:cNvPr>
            <p:cNvGrpSpPr/>
            <p:nvPr/>
          </p:nvGrpSpPr>
          <p:grpSpPr>
            <a:xfrm>
              <a:off x="4490602" y="4568147"/>
              <a:ext cx="303196" cy="457200"/>
              <a:chOff x="4483854" y="4572940"/>
              <a:chExt cx="303196" cy="457200"/>
            </a:xfrm>
          </p:grpSpPr>
          <p:pic>
            <p:nvPicPr>
              <p:cNvPr id="1147" name="Graphic 1146" descr="A woman with ponytail hair">
                <a:extLst>
                  <a:ext uri="{FF2B5EF4-FFF2-40B4-BE49-F238E27FC236}">
                    <a16:creationId xmlns:a16="http://schemas.microsoft.com/office/drawing/2014/main" id="{BD9A1925-4531-15BF-6031-3693CB16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83854" y="4572940"/>
                <a:ext cx="303196" cy="457200"/>
              </a:xfrm>
              <a:prstGeom prst="rect">
                <a:avLst/>
              </a:prstGeom>
            </p:spPr>
          </p:pic>
          <p:pic>
            <p:nvPicPr>
              <p:cNvPr id="1211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E30B8A40-30D4-DF78-29F1-72B3E3867B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8079" y="4846907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8B0F3E-8DEB-FC3B-1D4D-34DB1139B8CE}"/>
                </a:ext>
              </a:extLst>
            </p:cNvPr>
            <p:cNvGrpSpPr/>
            <p:nvPr/>
          </p:nvGrpSpPr>
          <p:grpSpPr>
            <a:xfrm>
              <a:off x="6515901" y="4017039"/>
              <a:ext cx="435429" cy="457200"/>
              <a:chOff x="6515901" y="4017039"/>
              <a:chExt cx="435429" cy="457200"/>
            </a:xfrm>
          </p:grpSpPr>
          <p:pic>
            <p:nvPicPr>
              <p:cNvPr id="1156" name="Graphic 1155" descr="Woman with a prosthetic arm">
                <a:extLst>
                  <a:ext uri="{FF2B5EF4-FFF2-40B4-BE49-F238E27FC236}">
                    <a16:creationId xmlns:a16="http://schemas.microsoft.com/office/drawing/2014/main" id="{14195BAD-E0F8-65C9-92ED-82995D06D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5901" y="4017039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028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595C83F3-299C-2DA6-106A-D03C5E76FD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9893" y="4249316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5" name="Picture 104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48FE4BA8-572E-638D-9E4B-50CBA416B1B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8169B67-937E-8C7F-7871-A72EDC9BDA73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A5317A8-DD0C-419C-F783-7FA13DFF1003}"/>
              </a:ext>
            </a:extLst>
          </p:cNvPr>
          <p:cNvSpPr txBox="1"/>
          <p:nvPr/>
        </p:nvSpPr>
        <p:spPr>
          <a:xfrm>
            <a:off x="5489460" y="182870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2662BF8-3557-CE5E-CD55-99139D107A5E}"/>
              </a:ext>
            </a:extLst>
          </p:cNvPr>
          <p:cNvSpPr txBox="1"/>
          <p:nvPr/>
        </p:nvSpPr>
        <p:spPr>
          <a:xfrm>
            <a:off x="4343560" y="5581867"/>
            <a:ext cx="302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split into groups based on coin</a:t>
            </a:r>
          </a:p>
        </p:txBody>
      </p:sp>
    </p:spTree>
    <p:extLst>
      <p:ext uri="{BB962C8B-B14F-4D97-AF65-F5344CB8AC3E}">
        <p14:creationId xmlns:p14="http://schemas.microsoft.com/office/powerpoint/2010/main" val="36181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125 3.33333E-6 C 0.18099 3.33333E-6 0.25 0.06342 0.25 0.11527 L 0.25 0.2305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3467</Words>
  <Application>Microsoft Office PowerPoint</Application>
  <PresentationFormat>Widescreen</PresentationFormat>
  <Paragraphs>594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Aptos</vt:lpstr>
      <vt:lpstr>Aptos Display</vt:lpstr>
      <vt:lpstr>Arial</vt:lpstr>
      <vt:lpstr>Cambria Math</vt:lpstr>
      <vt:lpstr>Office Theme</vt:lpstr>
      <vt:lpstr>MS&amp;E228: Lecture 2 Causality via Experiments</vt:lpstr>
      <vt:lpstr>PowerPoint Presentation</vt:lpstr>
      <vt:lpstr>PowerPoint Presentation</vt:lpstr>
      <vt:lpstr>The Basics of A/B Testing</vt:lpstr>
      <vt:lpstr>The Mechanics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 Brief History of Experimentation</vt:lpstr>
      <vt:lpstr>RCTs are the gold standard for measuring the “causal effect” of a “treatment” on an “outcome”</vt:lpstr>
      <vt:lpstr>Causality</vt:lpstr>
      <vt:lpstr>Goal #1: Mathematical Definition of Causality</vt:lpstr>
      <vt:lpstr>Causal Effect</vt:lpstr>
      <vt:lpstr>Causal Effect</vt:lpstr>
      <vt:lpstr>Causal Effect</vt:lpstr>
      <vt:lpstr>Causality via Potential Outcomes</vt:lpstr>
      <vt:lpstr>Causality via Potential Outcomes</vt:lpstr>
      <vt:lpstr>Average causal effect (ATE) δ≔E[Y^((1) )-Y^((0) ) ]  </vt:lpstr>
      <vt:lpstr>Treatment Assignment and Observed Data</vt:lpstr>
      <vt:lpstr>Randomization implies Y|D=0∼Y^((0) ) Y|D=1∼Y^((1) )</vt:lpstr>
      <vt:lpstr>Aggregate differences between groups E[Y│D=1]-E[Y|D=0]  Equal aggregate causal effect E[Y^((1) )-Y^((0) ) ]</vt:lpstr>
      <vt:lpstr>Historical Data</vt:lpstr>
      <vt:lpstr>Historical Data</vt:lpstr>
      <vt:lpstr>Historical Data</vt:lpstr>
      <vt:lpstr>Historical Data</vt:lpstr>
      <vt:lpstr>Historical Data</vt:lpstr>
      <vt:lpstr>Identification of ATE in RCTs</vt:lpstr>
      <vt:lpstr>Limitations of RCTs</vt:lpstr>
      <vt:lpstr>Externalities, Stability and Equilibrium Effects</vt:lpstr>
      <vt:lpstr>Ethical, Practical and Generalizability Concerns</vt:lpstr>
      <vt:lpstr>Statistics</vt:lpstr>
      <vt:lpstr>Statistics</vt:lpstr>
      <vt:lpstr>Statistics</vt:lpstr>
      <vt:lpstr>Statistics</vt:lpstr>
      <vt:lpstr>Statistics</vt:lpstr>
      <vt:lpstr>Statistics</vt:lpstr>
      <vt:lpstr>More formally</vt:lpstr>
      <vt:lpstr>Proof Sketch</vt:lpstr>
      <vt:lpstr>Variance estimate</vt:lpstr>
      <vt:lpstr>Confidence Interval</vt:lpstr>
      <vt:lpstr>Confidence Interval</vt:lpstr>
      <vt:lpstr>Relative effect</vt:lpstr>
      <vt:lpstr>Example: Pfizer Vaccine</vt:lpstr>
      <vt:lpstr>Approximate Confidence Interval</vt:lpstr>
      <vt:lpstr>Pre-Treatment Covariates</vt:lpstr>
      <vt:lpstr>Pre-Treatment Covariates</vt:lpstr>
      <vt:lpstr>Identification of CATE under Random Assignment</vt:lpstr>
      <vt:lpstr>If we only care about ATE are co-variates useful?</vt:lpstr>
      <vt:lpstr>Co-variates for Sanity Check</vt:lpstr>
      <vt:lpstr>Co-variates for Precision</vt:lpstr>
      <vt:lpstr>Is this consistent?</vt:lpstr>
      <vt:lpstr>Appendix</vt:lpstr>
      <vt:lpstr>Analysis of Variance (ANOVA)</vt:lpstr>
      <vt:lpstr>Variance of Estimate</vt:lpstr>
      <vt:lpstr>Variance without adjustment</vt:lpstr>
      <vt:lpstr>Heteroskedasticity Robust Variance</vt:lpstr>
      <vt:lpstr>Precision Beyond Linear CEF</vt:lpstr>
      <vt:lpstr>OLS with Interactive Terms</vt:lpstr>
      <vt:lpstr>Even if you only care about ATE, if you have p covariates and p≪n run OLS with interactive terms!</vt:lpstr>
      <vt:lpstr>Example: Heterogeneous 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Vasilis Syrgkanis</dc:creator>
  <cp:lastModifiedBy>Vasilis Syrgkanis</cp:lastModifiedBy>
  <cp:revision>15</cp:revision>
  <dcterms:created xsi:type="dcterms:W3CDTF">2025-01-09T19:15:28Z</dcterms:created>
  <dcterms:modified xsi:type="dcterms:W3CDTF">2025-01-09T22:44:23Z</dcterms:modified>
</cp:coreProperties>
</file>